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88" r:id="rId2"/>
  </p:sldMasterIdLst>
  <p:notesMasterIdLst>
    <p:notesMasterId r:id="rId62"/>
  </p:notesMasterIdLst>
  <p:sldIdLst>
    <p:sldId id="257" r:id="rId3"/>
    <p:sldId id="426" r:id="rId4"/>
    <p:sldId id="427" r:id="rId5"/>
    <p:sldId id="312" r:id="rId6"/>
    <p:sldId id="359" r:id="rId7"/>
    <p:sldId id="380" r:id="rId8"/>
    <p:sldId id="353" r:id="rId9"/>
    <p:sldId id="393" r:id="rId10"/>
    <p:sldId id="387" r:id="rId11"/>
    <p:sldId id="394" r:id="rId12"/>
    <p:sldId id="389" r:id="rId13"/>
    <p:sldId id="390" r:id="rId14"/>
    <p:sldId id="391" r:id="rId15"/>
    <p:sldId id="381" r:id="rId16"/>
    <p:sldId id="432" r:id="rId17"/>
    <p:sldId id="428" r:id="rId18"/>
    <p:sldId id="429" r:id="rId19"/>
    <p:sldId id="431" r:id="rId20"/>
    <p:sldId id="416" r:id="rId21"/>
    <p:sldId id="417" r:id="rId22"/>
    <p:sldId id="418" r:id="rId23"/>
    <p:sldId id="419" r:id="rId24"/>
    <p:sldId id="420" r:id="rId25"/>
    <p:sldId id="421" r:id="rId26"/>
    <p:sldId id="422" r:id="rId27"/>
    <p:sldId id="423" r:id="rId28"/>
    <p:sldId id="424" r:id="rId29"/>
    <p:sldId id="399" r:id="rId30"/>
    <p:sldId id="425" r:id="rId31"/>
    <p:sldId id="361" r:id="rId32"/>
    <p:sldId id="362" r:id="rId33"/>
    <p:sldId id="400" r:id="rId34"/>
    <p:sldId id="401" r:id="rId35"/>
    <p:sldId id="402" r:id="rId36"/>
    <p:sldId id="403" r:id="rId37"/>
    <p:sldId id="436" r:id="rId38"/>
    <p:sldId id="444" r:id="rId39"/>
    <p:sldId id="330" r:id="rId40"/>
    <p:sldId id="328" r:id="rId41"/>
    <p:sldId id="329" r:id="rId42"/>
    <p:sldId id="415" r:id="rId43"/>
    <p:sldId id="405" r:id="rId44"/>
    <p:sldId id="406" r:id="rId45"/>
    <p:sldId id="407" r:id="rId46"/>
    <p:sldId id="413" r:id="rId47"/>
    <p:sldId id="414" r:id="rId48"/>
    <p:sldId id="434" r:id="rId49"/>
    <p:sldId id="459" r:id="rId50"/>
    <p:sldId id="455" r:id="rId51"/>
    <p:sldId id="456" r:id="rId52"/>
    <p:sldId id="457" r:id="rId53"/>
    <p:sldId id="458" r:id="rId54"/>
    <p:sldId id="446" r:id="rId55"/>
    <p:sldId id="437" r:id="rId56"/>
    <p:sldId id="447" r:id="rId57"/>
    <p:sldId id="449" r:id="rId58"/>
    <p:sldId id="454" r:id="rId59"/>
    <p:sldId id="452" r:id="rId60"/>
    <p:sldId id="433" r:id="rId61"/>
  </p:sldIdLst>
  <p:sldSz cx="9144000" cy="6858000" type="screen4x3"/>
  <p:notesSz cx="7099300" cy="10234613"/>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1"/>
    <a:srgbClr val="61636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2" autoAdjust="0"/>
    <p:restoredTop sz="94660"/>
  </p:normalViewPr>
  <p:slideViewPr>
    <p:cSldViewPr snapToGrid="0">
      <p:cViewPr>
        <p:scale>
          <a:sx n="70" d="100"/>
          <a:sy n="70" d="100"/>
        </p:scale>
        <p:origin x="-2096" y="-8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7F1FB43-DA73-4E21-A0CA-90CBB28AEE7B}" type="datetimeFigureOut">
              <a:rPr lang="en-US" smtClean="0"/>
              <a:pPr/>
              <a:t>23/10/15</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243FE85-7A34-4EB3-9164-856192A21249}" type="slidenum">
              <a:rPr lang="en-US" smtClean="0"/>
              <a:pPr/>
              <a:t>‹#›</a:t>
            </a:fld>
            <a:endParaRPr lang="en-US"/>
          </a:p>
        </p:txBody>
      </p:sp>
    </p:spTree>
    <p:extLst>
      <p:ext uri="{BB962C8B-B14F-4D97-AF65-F5344CB8AC3E}">
        <p14:creationId xmlns:p14="http://schemas.microsoft.com/office/powerpoint/2010/main" val="28626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5</a:t>
            </a:fld>
            <a:endParaRPr lang="en-GB" sz="1300"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7</a:t>
            </a:fld>
            <a:endParaRPr lang="en-GB" sz="1300"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experiment, system was overloaded by:</a:t>
            </a:r>
          </a:p>
          <a:p>
            <a:r>
              <a:rPr lang="en-US" dirty="0"/>
              <a:t>4 processes, each calculates the square root of a random number</a:t>
            </a:r>
          </a:p>
          <a:p>
            <a:r>
              <a:rPr lang="en-US" dirty="0"/>
              <a:t>4 processes, each  flushes data buffered in memory to disk (sync()).</a:t>
            </a:r>
          </a:p>
          <a:p>
            <a:r>
              <a:rPr lang="en-US" dirty="0"/>
              <a:t>4 processes to contentiously allocate and release memory  </a:t>
            </a:r>
          </a:p>
          <a:p>
            <a:r>
              <a:rPr lang="en-US" dirty="0"/>
              <a:t>4 process writing to hard drive (write())</a:t>
            </a:r>
          </a:p>
          <a:p>
            <a:endParaRPr lang="en-US" dirty="0"/>
          </a:p>
          <a:p>
            <a:r>
              <a:rPr lang="en-US" dirty="0"/>
              <a:t>Thread scheduled with 1khz</a:t>
            </a:r>
          </a:p>
          <a:p>
            <a:endParaRPr lang="en-US" dirty="0"/>
          </a:p>
          <a:p>
            <a:r>
              <a:rPr lang="en-US" dirty="0"/>
              <a:t>PC104, Dual Core 1.0GHz</a:t>
            </a:r>
          </a:p>
          <a:p>
            <a:r>
              <a:rPr lang="en-US" dirty="0"/>
              <a:t>Linux </a:t>
            </a:r>
            <a:r>
              <a:rPr lang="en-US" dirty="0" err="1"/>
              <a:t>Debian</a:t>
            </a:r>
            <a:r>
              <a:rPr lang="en-US" dirty="0"/>
              <a:t> Wheezy (7.0)</a:t>
            </a:r>
          </a:p>
          <a:p>
            <a:r>
              <a:rPr lang="en-US" dirty="0"/>
              <a:t>Different kernel: </a:t>
            </a:r>
          </a:p>
          <a:p>
            <a:r>
              <a:rPr lang="en-US" dirty="0"/>
              <a:t>Kernel pae-3.2.0</a:t>
            </a:r>
          </a:p>
          <a:p>
            <a:r>
              <a:rPr lang="en-US" dirty="0"/>
              <a:t>Kernel preemption-3.2.0</a:t>
            </a:r>
          </a:p>
          <a:p>
            <a:r>
              <a:rPr lang="en-US" dirty="0"/>
              <a:t>Kernel Xenomai-3.5.7 </a:t>
            </a:r>
          </a:p>
          <a:p>
            <a:endParaRPr lang="en-US" dirty="0"/>
          </a:p>
        </p:txBody>
      </p:sp>
      <p:sp>
        <p:nvSpPr>
          <p:cNvPr id="4" name="Slide Number Placeholder 3"/>
          <p:cNvSpPr>
            <a:spLocks noGrp="1"/>
          </p:cNvSpPr>
          <p:nvPr>
            <p:ph type="sldNum" sz="quarter" idx="10"/>
          </p:nvPr>
        </p:nvSpPr>
        <p:spPr/>
        <p:txBody>
          <a:bodyPr/>
          <a:lstStyle/>
          <a:p>
            <a:pPr>
              <a:defRPr/>
            </a:pPr>
            <a:fld id="{99C7F716-A520-439D-848C-F0764624C928}" type="slidenum">
              <a:rPr lang="en-US" smtClean="0"/>
              <a:pPr>
                <a:defRPr/>
              </a:pPr>
              <a:t>50</a:t>
            </a:fld>
            <a:endParaRPr lang="en-US" dirty="0"/>
          </a:p>
        </p:txBody>
      </p:sp>
    </p:spTree>
    <p:extLst>
      <p:ext uri="{BB962C8B-B14F-4D97-AF65-F5344CB8AC3E}">
        <p14:creationId xmlns:p14="http://schemas.microsoft.com/office/powerpoint/2010/main" val="235148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6" name="Title 1"/>
          <p:cNvSpPr>
            <a:spLocks noGrp="1"/>
          </p:cNvSpPr>
          <p:nvPr>
            <p:ph type="ctrTitle"/>
          </p:nvPr>
        </p:nvSpPr>
        <p:spPr>
          <a:xfrm>
            <a:off x="685800" y="2130425"/>
            <a:ext cx="7772400" cy="1470025"/>
          </a:xfrm>
          <a:prstGeom prst="rect">
            <a:avLst/>
          </a:prstGeom>
        </p:spPr>
        <p:txBody>
          <a:bodyPr/>
          <a:lstStyle>
            <a:lvl1pPr>
              <a:defRPr>
                <a:solidFill>
                  <a:srgbClr val="616365"/>
                </a:solidFill>
                <a:latin typeface="Bliss Pro"/>
                <a:cs typeface="Bliss Pro"/>
              </a:defRPr>
            </a:lvl1pPr>
          </a:lstStyle>
          <a:p>
            <a:r>
              <a:rPr lang="it-IT"/>
              <a:t>Click to edit Master title style</a:t>
            </a:r>
            <a:endParaRPr lang="en-GB"/>
          </a:p>
        </p:txBody>
      </p:sp>
      <p:sp>
        <p:nvSpPr>
          <p:cNvPr id="7"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16365"/>
                </a:solidFill>
                <a:latin typeface="Bliss Pro"/>
                <a:cs typeface="Blis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Date Placeholder 2"/>
          <p:cNvSpPr>
            <a:spLocks noGrp="1"/>
          </p:cNvSpPr>
          <p:nvPr>
            <p:ph type="dt" sz="half" idx="10"/>
          </p:nvPr>
        </p:nvSpPr>
        <p:spPr/>
        <p:txBody>
          <a:bodyPr/>
          <a:lstStyle/>
          <a:p>
            <a:fld id="{9C05D96A-5A56-F843-B5A6-AB19E25093DC}" type="datetimeFigureOut">
              <a:rPr lang="it-IT"/>
              <a:pPr/>
              <a:t>23/10/15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988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5D96A-5A56-F843-B5A6-AB19E25093DC}" type="datetimeFigureOut">
              <a:rPr lang="it-IT"/>
              <a:pPr/>
              <a:t>23/10/15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7569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54075"/>
            <a:ext cx="3008313" cy="1162050"/>
          </a:xfrm>
        </p:spPr>
        <p:txBody>
          <a:bodyPr anchor="b"/>
          <a:lstStyle>
            <a:lvl1pPr algn="l">
              <a:defRPr sz="2000" b="1"/>
            </a:lvl1pPr>
          </a:lstStyle>
          <a:p>
            <a:r>
              <a:rPr lang="it-IT"/>
              <a:t>Click to edit Master title style</a:t>
            </a:r>
            <a:endParaRPr lang="en-GB"/>
          </a:p>
        </p:txBody>
      </p:sp>
      <p:sp>
        <p:nvSpPr>
          <p:cNvPr id="3" name="Content Placeholder 2"/>
          <p:cNvSpPr>
            <a:spLocks noGrp="1"/>
          </p:cNvSpPr>
          <p:nvPr>
            <p:ph idx="1"/>
          </p:nvPr>
        </p:nvSpPr>
        <p:spPr>
          <a:xfrm>
            <a:off x="3575050" y="854075"/>
            <a:ext cx="5111750" cy="52720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Text Placeholder 3"/>
          <p:cNvSpPr>
            <a:spLocks noGrp="1"/>
          </p:cNvSpPr>
          <p:nvPr>
            <p:ph type="body" sz="half" idx="2"/>
          </p:nvPr>
        </p:nvSpPr>
        <p:spPr>
          <a:xfrm>
            <a:off x="457200" y="2016126"/>
            <a:ext cx="3008313" cy="4110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23/10/15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84579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23/10/15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9748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23/10/15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290082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it-IT"/>
              <a:t>Click to edit Master title style</a:t>
            </a:r>
            <a:endParaRPr lang="en-GB"/>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23/10/15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35964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23/10/15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12609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it-IT"/>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23/10/15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359648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23/10/15</a:t>
            </a:fld>
            <a:endParaRPr lang="it-IT"/>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41267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163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23/10/15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05398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idx="1"/>
          </p:nvPr>
        </p:nvSpPr>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23/10/15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66949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Date Placeholder 3"/>
          <p:cNvSpPr>
            <a:spLocks noGrp="1"/>
          </p:cNvSpPr>
          <p:nvPr>
            <p:ph type="dt" sz="half" idx="10"/>
          </p:nvPr>
        </p:nvSpPr>
        <p:spPr/>
        <p:txBody>
          <a:bodyPr/>
          <a:lstStyle/>
          <a:p>
            <a:fld id="{9C05D96A-5A56-F843-B5A6-AB19E25093DC}" type="datetimeFigureOut">
              <a:rPr lang="it-IT"/>
              <a:pPr/>
              <a:t>23/10/15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67542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Date Placeholder 4"/>
          <p:cNvSpPr>
            <a:spLocks noGrp="1"/>
          </p:cNvSpPr>
          <p:nvPr>
            <p:ph type="dt" sz="half" idx="10"/>
          </p:nvPr>
        </p:nvSpPr>
        <p:spPr/>
        <p:txBody>
          <a:bodyPr/>
          <a:lstStyle/>
          <a:p>
            <a:fld id="{9C05D96A-5A56-F843-B5A6-AB19E25093DC}" type="datetimeFigureOut">
              <a:rPr lang="it-IT"/>
              <a:pPr/>
              <a:t>23/10/15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442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7" name="Date Placeholder 6"/>
          <p:cNvSpPr>
            <a:spLocks noGrp="1"/>
          </p:cNvSpPr>
          <p:nvPr>
            <p:ph type="dt" sz="half" idx="10"/>
          </p:nvPr>
        </p:nvSpPr>
        <p:spPr/>
        <p:txBody>
          <a:bodyPr/>
          <a:lstStyle/>
          <a:p>
            <a:fld id="{9C05D96A-5A56-F843-B5A6-AB19E25093DC}" type="datetimeFigureOut">
              <a:rPr lang="it-IT"/>
              <a:pPr/>
              <a:t>23/10/15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0560988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iit logo RGB outline.png"/>
          <p:cNvPicPr>
            <a:picLocks noChangeAspect="1"/>
          </p:cNvPicPr>
          <p:nvPr userDrawn="1"/>
        </p:nvPicPr>
        <p:blipFill>
          <a:blip r:embed="rId6" cstate="screen"/>
          <a:stretch>
            <a:fillRect/>
          </a:stretch>
        </p:blipFill>
        <p:spPr>
          <a:xfrm>
            <a:off x="360000" y="361441"/>
            <a:ext cx="1094234" cy="1194818"/>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700" r:id="rId2"/>
    <p:sldLayoutId id="2147483701" r:id="rId3"/>
    <p:sldLayoutId id="214748370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274638"/>
            <a:ext cx="7696200" cy="944562"/>
          </a:xfrm>
          <a:prstGeom prst="rect">
            <a:avLst/>
          </a:prstGeom>
        </p:spPr>
        <p:txBody>
          <a:bodyPr vert="horz" lIns="91440" tIns="45720" rIns="91440" bIns="45720" rtlCol="0" anchor="ctr">
            <a:normAutofit/>
          </a:bodyPr>
          <a:lstStyle/>
          <a:p>
            <a:r>
              <a:rPr lang="it-IT"/>
              <a:t>Click to edit Master title style</a:t>
            </a:r>
            <a:endParaRPr lang="en-GB"/>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pic>
        <p:nvPicPr>
          <p:cNvPr id="7" name="Picture 6" descr="iit logo RGB outline without text.ai"/>
          <p:cNvPicPr>
            <a:picLocks noChangeAspect="1"/>
          </p:cNvPicPr>
          <p:nvPr userDrawn="1"/>
        </p:nvPicPr>
        <p:blipFill>
          <a:blip r:embed="rId13" cstate="screen"/>
          <a:stretch>
            <a:fillRect/>
          </a:stretch>
        </p:blipFill>
        <p:spPr>
          <a:xfrm>
            <a:off x="180000" y="180000"/>
            <a:ext cx="660400" cy="558800"/>
          </a:xfrm>
          <a:prstGeom prst="rect">
            <a:avLst/>
          </a:prstGeom>
        </p:spPr>
      </p:pic>
      <p:sp>
        <p:nvSpPr>
          <p:cNvPr id="4" name="Date Placeholder 3"/>
          <p:cNvSpPr>
            <a:spLocks noGrp="1"/>
          </p:cNvSpPr>
          <p:nvPr>
            <p:ph type="dt" sz="half" idx="2"/>
          </p:nvPr>
        </p:nvSpPr>
        <p:spPr>
          <a:xfrm>
            <a:off x="457200" y="6553200"/>
            <a:ext cx="2133600" cy="168275"/>
          </a:xfrm>
          <a:prstGeom prst="rect">
            <a:avLst/>
          </a:prstGeom>
          <a:ln>
            <a:noFill/>
          </a:ln>
        </p:spPr>
        <p:txBody>
          <a:bodyPr vert="horz" lIns="0" tIns="0" rIns="0" bIns="0" rtlCol="0" anchor="t" anchorCtr="0"/>
          <a:lstStyle>
            <a:lvl1pPr algn="l">
              <a:defRPr sz="1200">
                <a:solidFill>
                  <a:schemeClr val="bg1"/>
                </a:solidFill>
              </a:defRPr>
            </a:lvl1pPr>
          </a:lstStyle>
          <a:p>
            <a:fld id="{9C05D96A-5A56-F843-B5A6-AB19E25093DC}" type="datetimeFigureOut">
              <a:rPr lang="en-GB"/>
              <a:pPr/>
              <a:t>23/10/15</a:t>
            </a:fld>
            <a:endParaRPr lang="en-GB"/>
          </a:p>
        </p:txBody>
      </p:sp>
      <p:sp>
        <p:nvSpPr>
          <p:cNvPr id="5" name="Footer Placeholder 4"/>
          <p:cNvSpPr>
            <a:spLocks noGrp="1"/>
          </p:cNvSpPr>
          <p:nvPr>
            <p:ph type="ftr" sz="quarter" idx="3"/>
          </p:nvPr>
        </p:nvSpPr>
        <p:spPr>
          <a:xfrm>
            <a:off x="3124200" y="6553200"/>
            <a:ext cx="2895600" cy="168275"/>
          </a:xfrm>
          <a:prstGeom prst="rect">
            <a:avLst/>
          </a:prstGeom>
          <a:ln>
            <a:noFill/>
          </a:ln>
        </p:spPr>
        <p:txBody>
          <a:bodyPr vert="horz" lIns="0" tIns="0" rIns="0" bIns="0" rtlCol="0" anchor="t" anchorCtr="0"/>
          <a:lstStyle>
            <a:lvl1pPr algn="ctr">
              <a:defRPr sz="1200">
                <a:solidFill>
                  <a:schemeClr val="bg1"/>
                </a:solidFill>
              </a:defRPr>
            </a:lvl1pPr>
          </a:lstStyle>
          <a:p>
            <a:endParaRPr lang="en-GB"/>
          </a:p>
        </p:txBody>
      </p:sp>
      <p:sp>
        <p:nvSpPr>
          <p:cNvPr id="6" name="Slide Number Placeholder 5"/>
          <p:cNvSpPr>
            <a:spLocks noGrp="1"/>
          </p:cNvSpPr>
          <p:nvPr>
            <p:ph type="sldNum" sz="quarter" idx="4"/>
          </p:nvPr>
        </p:nvSpPr>
        <p:spPr>
          <a:xfrm>
            <a:off x="6553200" y="6553200"/>
            <a:ext cx="2133600" cy="168275"/>
          </a:xfrm>
          <a:prstGeom prst="rect">
            <a:avLst/>
          </a:prstGeom>
          <a:ln>
            <a:noFill/>
          </a:ln>
        </p:spPr>
        <p:txBody>
          <a:bodyPr vert="horz" lIns="0" tIns="0" rIns="0" bIns="0" rtlCol="0" anchor="t" anchorCtr="0"/>
          <a:lstStyle>
            <a:lvl1pPr algn="r">
              <a:defRPr sz="1200">
                <a:solidFill>
                  <a:schemeClr val="bg1"/>
                </a:solidFill>
              </a:defRPr>
            </a:lvl1pPr>
          </a:lstStyle>
          <a:p>
            <a:fld id="{DAAD73BF-4F90-BF4A-B58E-D4B49D89A2FA}" type="slidenum">
              <a:rPr lang="en-GB"/>
              <a:pPr/>
              <a:t>‹#›</a:t>
            </a:fld>
            <a:endParaRPr lang="en-GB"/>
          </a:p>
        </p:txBody>
      </p:sp>
    </p:spTree>
    <p:extLst>
      <p:ext uri="{BB962C8B-B14F-4D97-AF65-F5344CB8AC3E}">
        <p14:creationId xmlns:p14="http://schemas.microsoft.com/office/powerpoint/2010/main" val="268796869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buFont typeface="Arial"/>
        <a:buChar char="•"/>
        <a:defRPr sz="3200" kern="1200">
          <a:ln>
            <a:noFill/>
          </a:ln>
          <a:solidFill>
            <a:srgbClr val="616365"/>
          </a:solidFill>
          <a:latin typeface="+mn-lt"/>
          <a:ea typeface="+mn-ea"/>
          <a:cs typeface="+mn-cs"/>
        </a:defRPr>
      </a:lvl1pPr>
      <a:lvl2pPr marL="742950" indent="-285750" algn="l" defTabSz="457200" rtl="0" eaLnBrk="1" latinLnBrk="0" hangingPunct="1">
        <a:spcBef>
          <a:spcPct val="20000"/>
        </a:spcBef>
        <a:buFont typeface="Arial"/>
        <a:buChar char="–"/>
        <a:defRPr sz="2800" kern="1200">
          <a:ln>
            <a:noFill/>
          </a:ln>
          <a:solidFill>
            <a:srgbClr val="616365"/>
          </a:solidFill>
          <a:latin typeface="+mn-lt"/>
          <a:ea typeface="+mn-ea"/>
          <a:cs typeface="+mn-cs"/>
        </a:defRPr>
      </a:lvl2pPr>
      <a:lvl3pPr marL="1143000" indent="-228600" algn="l" defTabSz="457200" rtl="0" eaLnBrk="1" latinLnBrk="0" hangingPunct="1">
        <a:spcBef>
          <a:spcPct val="20000"/>
        </a:spcBef>
        <a:buFont typeface="Arial"/>
        <a:buChar char="•"/>
        <a:defRPr sz="2400" kern="1200">
          <a:ln>
            <a:noFill/>
          </a:ln>
          <a:solidFill>
            <a:srgbClr val="616365"/>
          </a:solidFill>
          <a:latin typeface="+mn-lt"/>
          <a:ea typeface="+mn-ea"/>
          <a:cs typeface="+mn-cs"/>
        </a:defRPr>
      </a:lvl3pPr>
      <a:lvl4pPr marL="16002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4pPr>
      <a:lvl5pPr marL="20574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jpeg"/><Relationship Id="rId8"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www.cs.wustl.edu/~schmidt/gifs/F-15_three_shipper.jpg" TargetMode="External"/><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iki.icub.org/wiki/Manual" TargetMode="External"/><Relationship Id="rId4" Type="http://schemas.openxmlformats.org/officeDocument/2006/relationships/hyperlink" Target="http://www.cmake.org/" TargetMode="External"/><Relationship Id="rId1" Type="http://schemas.openxmlformats.org/officeDocument/2006/relationships/slideLayout" Target="../slideLayouts/slideLayout6.xml"/><Relationship Id="rId2" Type="http://schemas.openxmlformats.org/officeDocument/2006/relationships/hyperlink" Target="http://eris.liralab.it/wiki/Manu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jpe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0.png"/><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1" Type="http://schemas.openxmlformats.org/officeDocument/2006/relationships/image" Target="../media/image57.jpeg"/><Relationship Id="rId12" Type="http://schemas.openxmlformats.org/officeDocument/2006/relationships/image" Target="../media/image58.jpeg"/><Relationship Id="rId1" Type="http://schemas.openxmlformats.org/officeDocument/2006/relationships/slideLayout" Target="../slideLayouts/slideLayout6.xml"/><Relationship Id="rId2" Type="http://schemas.openxmlformats.org/officeDocument/2006/relationships/image" Target="../media/image48.jpe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jpe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microsoft.com/office/2007/relationships/media" Target="file:///C:\nat\work-media\videos\icub\2014-xperience-walkman-koroibot\armar3-yarp.wmv" TargetMode="External"/><Relationship Id="rId4" Type="http://schemas.openxmlformats.org/officeDocument/2006/relationships/video" Target="file:///C:\nat\work-media\videos\icub\2014-xperience-walkman-koroibot\armar3-yarp.wmv" TargetMode="External"/><Relationship Id="rId5" Type="http://schemas.openxmlformats.org/officeDocument/2006/relationships/slideLayout" Target="../slideLayouts/slideLayout6.xml"/><Relationship Id="rId6" Type="http://schemas.openxmlformats.org/officeDocument/2006/relationships/hyperlink" Target="https://github.com/robotology/gazebo-yarp-plugins" TargetMode="External"/><Relationship Id="rId7" Type="http://schemas.openxmlformats.org/officeDocument/2006/relationships/image" Target="../media/image59.png"/><Relationship Id="rId8" Type="http://schemas.openxmlformats.org/officeDocument/2006/relationships/image" Target="../media/image60.png"/><Relationship Id="rId1" Type="http://schemas.microsoft.com/office/2007/relationships/media" Target="file:///C:\nat\work-media\videos\icub\2014-xperience-walkman-koroibot\RobotranYarp.wmv" TargetMode="External"/><Relationship Id="rId2" Type="http://schemas.openxmlformats.org/officeDocument/2006/relationships/video" Target="file:///C:\nat\work-media\videos\icub\2014-xperience-walkman-koroibot\RobotranYarp.wmv"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microsoft.com/office/2007/relationships/hdphoto" Target="../media/hdphoto1.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73.png"/><Relationship Id="rId1" Type="http://schemas.microsoft.com/office/2007/relationships/media" Target="file://localhost/Users/iron/Desktop/iron/myVideos/iCub/2015-09-icubCleanTable/icubCleanTable.mp4" TargetMode="External"/><Relationship Id="rId2" Type="http://schemas.openxmlformats.org/officeDocument/2006/relationships/video" Target="file://localhost/Users/iron/Desktop/iron/myVideos/iCub/2015-09-icubCleanTable/icubCleanTable.mp4"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gif"/><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xml"/><Relationship Id="rId5" Type="http://schemas.openxmlformats.org/officeDocument/2006/relationships/image" Target="../media/image12.png"/><Relationship Id="rId1" Type="http://schemas.microsoft.com/office/2007/relationships/media" Target="file://localhost/Users/iron/Desktop/iron/myVideos/iCub/2014-12-affordances/affordance-full.mp4" TargetMode="External"/><Relationship Id="rId2" Type="http://schemas.openxmlformats.org/officeDocument/2006/relationships/video" Target="file://localhost/Users/iron/Desktop/iron/myVideos/iCub/2014-12-affordances/affordance-full.mp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6.png"/><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8.png"/><Relationship Id="rId3"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3.png"/><Relationship Id="rId1" Type="http://schemas.microsoft.com/office/2007/relationships/media" Target="file://localhost/Users/iron/Desktop/iron/myVideos/iCub/2015-01-footBalancing/Koirobot.mp4" TargetMode="External"/><Relationship Id="rId2" Type="http://schemas.openxmlformats.org/officeDocument/2006/relationships/video" Target="file://localhost/Users/iron/Desktop/iron/myVideos/iCub/2015-01-footBalancing/Koirobot.mp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4171" y="2510920"/>
            <a:ext cx="9144000" cy="707886"/>
          </a:xfrm>
          <a:prstGeom prst="rect">
            <a:avLst/>
          </a:prstGeom>
        </p:spPr>
        <p:txBody>
          <a:bodyPr wrap="square">
            <a:spAutoFit/>
          </a:bodyPr>
          <a:lstStyle/>
          <a:p>
            <a:pPr algn="ctr"/>
            <a:r>
              <a:rPr lang="en-US" sz="2000" dirty="0" smtClean="0">
                <a:solidFill>
                  <a:srgbClr val="616365"/>
                </a:solidFill>
                <a:latin typeface="Bliss Pro" pitchFamily="50" charset="0"/>
              </a:rPr>
              <a:t>iCub Facility</a:t>
            </a:r>
            <a:endParaRPr lang="en-GB" sz="2000" dirty="0" smtClean="0">
              <a:solidFill>
                <a:srgbClr val="616365"/>
              </a:solidFill>
              <a:latin typeface="Bliss Pro" pitchFamily="50" charset="0"/>
            </a:endParaRPr>
          </a:p>
          <a:p>
            <a:pPr algn="ctr"/>
            <a:r>
              <a:rPr lang="it-IT" sz="2000" dirty="0" smtClean="0">
                <a:solidFill>
                  <a:srgbClr val="616365"/>
                </a:solidFill>
                <a:latin typeface="Bliss Pro" pitchFamily="50" charset="0"/>
              </a:rPr>
              <a:t>Istituto Italiano di Tecnologia, Genova</a:t>
            </a:r>
          </a:p>
        </p:txBody>
      </p:sp>
      <p:sp>
        <p:nvSpPr>
          <p:cNvPr id="2" name="Rectangle 1"/>
          <p:cNvSpPr/>
          <p:nvPr/>
        </p:nvSpPr>
        <p:spPr>
          <a:xfrm>
            <a:off x="87086" y="575570"/>
            <a:ext cx="9100458" cy="646331"/>
          </a:xfrm>
          <a:prstGeom prst="rect">
            <a:avLst/>
          </a:prstGeom>
        </p:spPr>
        <p:txBody>
          <a:bodyPr wrap="square">
            <a:spAutoFit/>
          </a:bodyPr>
          <a:lstStyle/>
          <a:p>
            <a:pPr algn="ctr"/>
            <a:r>
              <a:rPr lang="en-US" sz="3600" dirty="0" smtClean="0">
                <a:solidFill>
                  <a:srgbClr val="616365"/>
                </a:solidFill>
                <a:latin typeface="Bliss Pro" pitchFamily="50" charset="0"/>
              </a:rPr>
              <a:t>Robot programming</a:t>
            </a:r>
          </a:p>
        </p:txBody>
      </p:sp>
      <p:pic>
        <p:nvPicPr>
          <p:cNvPr id="7" name="Picture 3" descr="C:\nat\work-media\pictures\icub\2011-londra\_DSC491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50431" y="3716743"/>
            <a:ext cx="4347939" cy="288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7086" y="1599494"/>
            <a:ext cx="8839200" cy="707886"/>
          </a:xfrm>
          <a:prstGeom prst="rect">
            <a:avLst/>
          </a:prstGeom>
        </p:spPr>
        <p:txBody>
          <a:bodyPr wrap="square">
            <a:spAutoFit/>
          </a:bodyPr>
          <a:lstStyle/>
          <a:p>
            <a:pPr algn="ctr"/>
            <a:r>
              <a:rPr lang="en-US" sz="2000" dirty="0">
                <a:solidFill>
                  <a:srgbClr val="616365"/>
                </a:solidFill>
                <a:latin typeface="Bliss Pro" pitchFamily="50" charset="0"/>
              </a:rPr>
              <a:t>Lorenzo </a:t>
            </a:r>
            <a:r>
              <a:rPr lang="en-US" sz="2000" dirty="0" smtClean="0">
                <a:solidFill>
                  <a:srgbClr val="616365"/>
                </a:solidFill>
                <a:latin typeface="Bliss Pro" pitchFamily="50" charset="0"/>
              </a:rPr>
              <a:t>Natale, Ali Paikan, Alessandro Roncone, Ugo Pattacini, Daniele Domenichelli</a:t>
            </a:r>
            <a:endParaRPr lang="en-GB" sz="2000" dirty="0">
              <a:solidFill>
                <a:srgbClr val="616365"/>
              </a:solidFill>
              <a:latin typeface="Bliss Pro" pitchFamily="50" charset="0"/>
            </a:endParaRPr>
          </a:p>
        </p:txBody>
      </p:sp>
      <p:sp>
        <p:nvSpPr>
          <p:cNvPr id="3" name="TextBox 2"/>
          <p:cNvSpPr txBox="1"/>
          <p:nvPr/>
        </p:nvSpPr>
        <p:spPr>
          <a:xfrm>
            <a:off x="7265985" y="6412077"/>
            <a:ext cx="1878015" cy="369332"/>
          </a:xfrm>
          <a:prstGeom prst="rect">
            <a:avLst/>
          </a:prstGeom>
          <a:noFill/>
        </p:spPr>
        <p:txBody>
          <a:bodyPr wrap="none" rtlCol="0">
            <a:spAutoFit/>
          </a:bodyPr>
          <a:lstStyle/>
          <a:p>
            <a:r>
              <a:rPr lang="en-US" i="1" dirty="0" smtClean="0"/>
              <a:t>Genova, July 2015</a:t>
            </a:r>
            <a:endParaRPr lang="en-US" i="1" dirty="0"/>
          </a:p>
        </p:txBody>
      </p:sp>
    </p:spTree>
    <p:extLst>
      <p:ext uri="{BB962C8B-B14F-4D97-AF65-F5344CB8AC3E}">
        <p14:creationId xmlns:p14="http://schemas.microsoft.com/office/powerpoint/2010/main" val="370737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a:t>
            </a:r>
            <a:r>
              <a:rPr lang="en-US" dirty="0" smtClean="0"/>
              <a:t>concerns (5C)</a:t>
            </a:r>
            <a:endParaRPr lang="it-IT" sz="3600" dirty="0"/>
          </a:p>
        </p:txBody>
      </p:sp>
      <p:sp>
        <p:nvSpPr>
          <p:cNvPr id="3" name="Content Placeholder 2"/>
          <p:cNvSpPr>
            <a:spLocks noGrp="1"/>
          </p:cNvSpPr>
          <p:nvPr>
            <p:ph idx="1"/>
          </p:nvPr>
        </p:nvSpPr>
        <p:spPr>
          <a:xfrm>
            <a:off x="457200" y="1265612"/>
            <a:ext cx="8229600" cy="4678363"/>
          </a:xfrm>
        </p:spPr>
        <p:txBody>
          <a:bodyPr>
            <a:normAutofit/>
          </a:bodyPr>
          <a:lstStyle/>
          <a:p>
            <a:pPr marL="0" indent="0">
              <a:buNone/>
            </a:pPr>
            <a:r>
              <a:rPr lang="en-US" dirty="0" smtClean="0"/>
              <a:t>Goal: separate software components</a:t>
            </a:r>
          </a:p>
          <a:p>
            <a:r>
              <a:rPr lang="en-US" dirty="0"/>
              <a:t>Computation </a:t>
            </a:r>
            <a:endParaRPr lang="en-US" dirty="0" smtClean="0"/>
          </a:p>
          <a:p>
            <a:r>
              <a:rPr lang="en-US" dirty="0" smtClean="0"/>
              <a:t>Communication</a:t>
            </a:r>
          </a:p>
          <a:p>
            <a:r>
              <a:rPr lang="en-US" dirty="0" smtClean="0"/>
              <a:t>Configuration</a:t>
            </a:r>
            <a:endParaRPr lang="en-US" dirty="0"/>
          </a:p>
          <a:p>
            <a:r>
              <a:rPr lang="en-US" dirty="0" smtClean="0"/>
              <a:t>Coordination</a:t>
            </a:r>
          </a:p>
          <a:p>
            <a:r>
              <a:rPr lang="en-US" dirty="0" smtClean="0"/>
              <a:t>Composition</a:t>
            </a:r>
          </a:p>
        </p:txBody>
      </p:sp>
      <p:pic>
        <p:nvPicPr>
          <p:cNvPr id="12" name="Picture 3"/>
          <p:cNvPicPr>
            <a:picLocks noChangeAspect="1" noChangeArrowheads="1"/>
          </p:cNvPicPr>
          <p:nvPr/>
        </p:nvPicPr>
        <p:blipFill>
          <a:blip r:embed="rId2" cstate="screen"/>
          <a:srcRect/>
          <a:stretch>
            <a:fillRect/>
          </a:stretch>
        </p:blipFill>
        <p:spPr bwMode="auto">
          <a:xfrm>
            <a:off x="305098" y="5610813"/>
            <a:ext cx="980008" cy="836814"/>
          </a:xfrm>
          <a:prstGeom prst="rect">
            <a:avLst/>
          </a:prstGeom>
          <a:noFill/>
          <a:ln w="9525">
            <a:noFill/>
            <a:round/>
            <a:headEnd/>
            <a:tailEnd/>
          </a:ln>
          <a:effectLst/>
        </p:spPr>
      </p:pic>
      <p:sp>
        <p:nvSpPr>
          <p:cNvPr id="4" name="TextBox 3"/>
          <p:cNvSpPr txBox="1"/>
          <p:nvPr/>
        </p:nvSpPr>
        <p:spPr>
          <a:xfrm>
            <a:off x="5975088" y="6429140"/>
            <a:ext cx="3002232" cy="369332"/>
          </a:xfrm>
          <a:prstGeom prst="rect">
            <a:avLst/>
          </a:prstGeom>
          <a:noFill/>
        </p:spPr>
        <p:txBody>
          <a:bodyPr wrap="none" rtlCol="0">
            <a:spAutoFit/>
          </a:bodyPr>
          <a:lstStyle/>
          <a:p>
            <a:r>
              <a:rPr lang="en-US" i="1" dirty="0" smtClean="0"/>
              <a:t>BRICS Component Model, 2013</a:t>
            </a:r>
            <a:endParaRPr lang="en-US" i="1" dirty="0"/>
          </a:p>
        </p:txBody>
      </p:sp>
      <p:cxnSp>
        <p:nvCxnSpPr>
          <p:cNvPr id="6" name="Straight Arrow Connector 5"/>
          <p:cNvCxnSpPr/>
          <p:nvPr/>
        </p:nvCxnSpPr>
        <p:spPr>
          <a:xfrm flipH="1">
            <a:off x="3685880" y="278090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a:off x="3329077" y="3186260"/>
            <a:ext cx="445363" cy="1517715"/>
          </a:xfrm>
          <a:prstGeom prst="rightBrace">
            <a:avLst>
              <a:gd name="adj1" fmla="val 8333"/>
              <a:gd name="adj2" fmla="val 5066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p:cNvCxnSpPr/>
          <p:nvPr/>
        </p:nvCxnSpPr>
        <p:spPr>
          <a:xfrm flipH="1">
            <a:off x="3329077" y="219801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6268" y="2013351"/>
            <a:ext cx="2617640" cy="369332"/>
          </a:xfrm>
          <a:prstGeom prst="rect">
            <a:avLst/>
          </a:prstGeom>
          <a:noFill/>
        </p:spPr>
        <p:txBody>
          <a:bodyPr wrap="none" rtlCol="0">
            <a:spAutoFit/>
          </a:bodyPr>
          <a:lstStyle/>
          <a:p>
            <a:r>
              <a:rPr lang="en-US" dirty="0" smtClean="0"/>
              <a:t>What we are interested in </a:t>
            </a:r>
            <a:endParaRPr lang="en-US" dirty="0"/>
          </a:p>
        </p:txBody>
      </p:sp>
      <p:sp>
        <p:nvSpPr>
          <p:cNvPr id="10" name="TextBox 9"/>
          <p:cNvSpPr txBox="1"/>
          <p:nvPr/>
        </p:nvSpPr>
        <p:spPr>
          <a:xfrm>
            <a:off x="5044911" y="2535083"/>
            <a:ext cx="3627749" cy="646331"/>
          </a:xfrm>
          <a:prstGeom prst="rect">
            <a:avLst/>
          </a:prstGeom>
          <a:noFill/>
        </p:spPr>
        <p:txBody>
          <a:bodyPr wrap="square" rtlCol="0">
            <a:spAutoFit/>
          </a:bodyPr>
          <a:lstStyle/>
          <a:p>
            <a:r>
              <a:rPr lang="en-US" dirty="0" smtClean="0"/>
              <a:t>Dependent on the hardware, network topology</a:t>
            </a:r>
            <a:endParaRPr lang="en-US" dirty="0"/>
          </a:p>
        </p:txBody>
      </p:sp>
      <p:sp>
        <p:nvSpPr>
          <p:cNvPr id="11" name="TextBox 10"/>
          <p:cNvSpPr txBox="1"/>
          <p:nvPr/>
        </p:nvSpPr>
        <p:spPr>
          <a:xfrm>
            <a:off x="3937106" y="3760451"/>
            <a:ext cx="2291653" cy="369332"/>
          </a:xfrm>
          <a:prstGeom prst="rect">
            <a:avLst/>
          </a:prstGeom>
          <a:noFill/>
        </p:spPr>
        <p:txBody>
          <a:bodyPr wrap="none" rtlCol="0">
            <a:spAutoFit/>
          </a:bodyPr>
          <a:lstStyle/>
          <a:p>
            <a:r>
              <a:rPr lang="en-US" dirty="0" smtClean="0"/>
              <a:t>Application dependent</a:t>
            </a:r>
            <a:endParaRPr lang="en-US" dirty="0"/>
          </a:p>
        </p:txBody>
      </p:sp>
    </p:spTree>
    <p:extLst>
      <p:ext uri="{BB962C8B-B14F-4D97-AF65-F5344CB8AC3E}">
        <p14:creationId xmlns:p14="http://schemas.microsoft.com/office/powerpoint/2010/main" val="5733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smtClean="0"/>
              <a:t>Component driven software development</a:t>
            </a:r>
            <a:endParaRPr lang="it-IT" sz="3200" dirty="0"/>
          </a:p>
        </p:txBody>
      </p:sp>
    </p:spTree>
    <p:extLst>
      <p:ext uri="{BB962C8B-B14F-4D97-AF65-F5344CB8AC3E}">
        <p14:creationId xmlns:p14="http://schemas.microsoft.com/office/powerpoint/2010/main" val="27573239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719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5147129" y="2590800"/>
            <a:ext cx="3517900" cy="2425700"/>
          </a:xfrm>
          <a:prstGeom prst="rect">
            <a:avLst/>
          </a:prstGeom>
        </p:spPr>
      </p:pic>
    </p:spTree>
    <p:extLst>
      <p:ext uri="{BB962C8B-B14F-4D97-AF65-F5344CB8AC3E}">
        <p14:creationId xmlns:p14="http://schemas.microsoft.com/office/powerpoint/2010/main" val="34178719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786" y="174885"/>
            <a:ext cx="7696200" cy="944562"/>
          </a:xfrm>
        </p:spPr>
        <p:txBody>
          <a:bodyPr>
            <a:noAutofit/>
          </a:bodyPr>
          <a:lstStyle/>
          <a:p>
            <a:r>
              <a:rPr lang="en-US" sz="3200" dirty="0" smtClean="0"/>
              <a:t>Components: </a:t>
            </a:r>
            <a:br>
              <a:rPr lang="en-US" sz="3200" dirty="0" smtClean="0"/>
            </a:br>
            <a:r>
              <a:rPr lang="en-US" sz="3200" dirty="0" smtClean="0"/>
              <a:t>some examples from the iCub repository</a:t>
            </a:r>
            <a:endParaRPr lang="it-IT" sz="3200" dirty="0"/>
          </a:p>
        </p:txBody>
      </p:sp>
      <p:sp>
        <p:nvSpPr>
          <p:cNvPr id="3" name="Content Placeholder 2"/>
          <p:cNvSpPr>
            <a:spLocks noGrp="1"/>
          </p:cNvSpPr>
          <p:nvPr>
            <p:ph idx="1"/>
          </p:nvPr>
        </p:nvSpPr>
        <p:spPr>
          <a:xfrm>
            <a:off x="226849" y="1322380"/>
            <a:ext cx="8229600" cy="4754563"/>
          </a:xfrm>
        </p:spPr>
        <p:txBody>
          <a:bodyPr>
            <a:normAutofit/>
          </a:bodyPr>
          <a:lstStyle/>
          <a:p>
            <a:r>
              <a:rPr lang="en-US" sz="2400" dirty="0" smtClean="0"/>
              <a:t>Algorithms for motion computation and </a:t>
            </a:r>
            <a:r>
              <a:rPr lang="en-US" sz="2400" dirty="0" err="1" smtClean="0"/>
              <a:t>egomotion</a:t>
            </a:r>
            <a:r>
              <a:rPr lang="en-US" sz="2400" dirty="0" smtClean="0"/>
              <a:t> compensation</a:t>
            </a:r>
          </a:p>
          <a:p>
            <a:r>
              <a:rPr lang="en-US" sz="2400" dirty="0" smtClean="0"/>
              <a:t>Machine learning for vision</a:t>
            </a:r>
          </a:p>
          <a:p>
            <a:r>
              <a:rPr lang="en-US" sz="2400" dirty="0" smtClean="0"/>
              <a:t>Disparity map</a:t>
            </a:r>
          </a:p>
          <a:p>
            <a:r>
              <a:rPr lang="en-US" sz="2400" dirty="0" smtClean="0"/>
              <a:t>Action recognition</a:t>
            </a:r>
          </a:p>
          <a:p>
            <a:r>
              <a:rPr lang="en-US" sz="2400" dirty="0" smtClean="0"/>
              <a:t>Segmentation</a:t>
            </a:r>
          </a:p>
          <a:p>
            <a:r>
              <a:rPr lang="en-US" sz="2400" dirty="0" smtClean="0"/>
              <a:t>See </a:t>
            </a:r>
            <a:r>
              <a:rPr lang="en-US" sz="2400" dirty="0"/>
              <a:t>https://github.com/robotology</a:t>
            </a:r>
            <a:endParaRPr lang="it-IT" sz="2400" dirty="0"/>
          </a:p>
        </p:txBody>
      </p:sp>
      <p:pic>
        <p:nvPicPr>
          <p:cNvPr id="4" name="Picture 3"/>
          <p:cNvPicPr/>
          <p:nvPr/>
        </p:nvPicPr>
        <p:blipFill>
          <a:blip r:embed="rId2" cstate="email">
            <a:extLst>
              <a:ext uri="{28A0092B-C50C-407E-A947-70E740481C1C}">
                <a14:useLocalDpi xmlns:a14="http://schemas.microsoft.com/office/drawing/2010/main"/>
              </a:ext>
            </a:extLst>
          </a:blip>
          <a:stretch>
            <a:fillRect/>
          </a:stretch>
        </p:blipFill>
        <p:spPr>
          <a:xfrm>
            <a:off x="7002377" y="5426240"/>
            <a:ext cx="1620000" cy="1080000"/>
          </a:xfrm>
          <a:prstGeom prst="rect">
            <a:avLst/>
          </a:prstGeom>
          <a:effectLst>
            <a:outerShdw blurRad="50800" dist="38100" dir="2700000" algn="tl" rotWithShape="0">
              <a:prstClr val="black">
                <a:alpha val="40000"/>
              </a:prstClr>
            </a:outerShdw>
          </a:effectLst>
        </p:spPr>
      </p:pic>
      <p:pic>
        <p:nvPicPr>
          <p:cNvPr id="5" name="Picture 10" descr="C:\Users\Carlo\Desktop\00000000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0817" y="5604322"/>
            <a:ext cx="1440000" cy="1080000"/>
          </a:xfrm>
          <a:prstGeom prst="rect">
            <a:avLst/>
          </a:prstGeom>
          <a:effectLst>
            <a:outerShdw blurRad="50800" dist="38100" dir="2700000" algn="tl" rotWithShape="0">
              <a:prstClr val="black">
                <a:alpha val="40000"/>
              </a:prstClr>
            </a:outerShdw>
          </a:effectLst>
        </p:spPr>
      </p:pic>
      <p:pic>
        <p:nvPicPr>
          <p:cNvPr id="6" name="Picture 5" descr="C:\Users\Carlo\Desktop\00001376.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06458" y="4801059"/>
            <a:ext cx="1212614" cy="721512"/>
          </a:xfrm>
          <a:prstGeom prst="rect">
            <a:avLst/>
          </a:prstGeom>
          <a:effectLst>
            <a:outerShdw blurRad="50800" dist="38100" dir="2700000" algn="tl" rotWithShape="0">
              <a:prstClr val="black">
                <a:alpha val="40000"/>
              </a:prstClr>
            </a:outerShdw>
          </a:effectLst>
        </p:spPr>
      </p:pic>
      <p:pic>
        <p:nvPicPr>
          <p:cNvPr id="7" name="Picture 6" descr="C:\Users\Carlo\Desktop\00001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23027" y="4787612"/>
            <a:ext cx="1212614" cy="721512"/>
          </a:xfrm>
          <a:prstGeom prst="rect">
            <a:avLst/>
          </a:prstGeom>
          <a:effectLst>
            <a:outerShdw blurRad="50800" dist="38100" dir="2700000" algn="tl" rotWithShape="0">
              <a:prstClr val="black">
                <a:alpha val="40000"/>
              </a:prstClr>
            </a:outerShdw>
          </a:effectLst>
        </p:spPr>
      </p:pic>
      <p:pic>
        <p:nvPicPr>
          <p:cNvPr id="8"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7294" y="5197187"/>
            <a:ext cx="2858434" cy="156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97807" y="2019583"/>
            <a:ext cx="3581498" cy="126440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p:nvPr/>
        </p:nvPicPr>
        <p:blipFill>
          <a:blip r:embed="rId8" cstate="email">
            <a:extLst>
              <a:ext uri="{28A0092B-C50C-407E-A947-70E740481C1C}">
                <a14:useLocalDpi xmlns:a14="http://schemas.microsoft.com/office/drawing/2010/main"/>
              </a:ext>
            </a:extLst>
          </a:blip>
          <a:stretch>
            <a:fillRect/>
          </a:stretch>
        </p:blipFill>
        <p:spPr>
          <a:xfrm>
            <a:off x="6998413" y="3970422"/>
            <a:ext cx="162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0904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 driven development</a:t>
            </a:r>
            <a:endParaRPr lang="en-US" dirty="0"/>
          </a:p>
        </p:txBody>
      </p:sp>
      <p:sp>
        <p:nvSpPr>
          <p:cNvPr id="3" name="Content Placeholder 2"/>
          <p:cNvSpPr>
            <a:spLocks noGrp="1"/>
          </p:cNvSpPr>
          <p:nvPr>
            <p:ph idx="1"/>
          </p:nvPr>
        </p:nvSpPr>
        <p:spPr/>
        <p:txBody>
          <a:bodyPr/>
          <a:lstStyle/>
          <a:p>
            <a:r>
              <a:rPr lang="en-US" dirty="0" smtClean="0"/>
              <a:t>Modular software: simple structure, data encapsulation, interface</a:t>
            </a:r>
          </a:p>
          <a:p>
            <a:r>
              <a:rPr lang="en-US" dirty="0" smtClean="0"/>
              <a:t>Reconfigurable components</a:t>
            </a:r>
          </a:p>
          <a:p>
            <a:r>
              <a:rPr lang="en-US" dirty="0" smtClean="0"/>
              <a:t>Reduced coupling: interaction between components happens through pre-defined standards (no direct inclusion of header files)</a:t>
            </a:r>
          </a:p>
          <a:p>
            <a:endParaRPr lang="en-US" dirty="0"/>
          </a:p>
        </p:txBody>
      </p:sp>
    </p:spTree>
    <p:extLst>
      <p:ext uri="{BB962C8B-B14F-4D97-AF65-F5344CB8AC3E}">
        <p14:creationId xmlns:p14="http://schemas.microsoft.com/office/powerpoint/2010/main" val="3042279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paradigm</a:t>
            </a:r>
            <a:endParaRPr lang="en-US" dirty="0"/>
          </a:p>
        </p:txBody>
      </p:sp>
      <p:sp>
        <p:nvSpPr>
          <p:cNvPr id="3" name="Content Placeholder 2"/>
          <p:cNvSpPr>
            <a:spLocks noGrp="1"/>
          </p:cNvSpPr>
          <p:nvPr>
            <p:ph idx="1"/>
          </p:nvPr>
        </p:nvSpPr>
        <p:spPr/>
        <p:txBody>
          <a:bodyPr/>
          <a:lstStyle/>
          <a:p>
            <a:r>
              <a:rPr lang="en-US" dirty="0" smtClean="0"/>
              <a:t>Publish/Subscribe</a:t>
            </a:r>
          </a:p>
          <a:p>
            <a:pPr lvl="1"/>
            <a:r>
              <a:rPr lang="en-US" dirty="0" smtClean="0"/>
              <a:t>Space, time, synchronization decoupling</a:t>
            </a:r>
            <a:endParaRPr lang="en-US" dirty="0"/>
          </a:p>
          <a:p>
            <a:r>
              <a:rPr lang="en-US" dirty="0" smtClean="0"/>
              <a:t>Remote Procedure Calls (RPC)</a:t>
            </a:r>
          </a:p>
          <a:p>
            <a:pPr lvl="1"/>
            <a:r>
              <a:rPr lang="en-US" dirty="0" smtClean="0"/>
              <a:t>Remote invocation of object</a:t>
            </a:r>
          </a:p>
          <a:p>
            <a:pPr lvl="1"/>
            <a:r>
              <a:rPr lang="en-US" dirty="0" smtClean="0"/>
              <a:t>Synchronous nature (although variant exists)</a:t>
            </a:r>
          </a:p>
          <a:p>
            <a:pPr lvl="1"/>
            <a:endParaRPr lang="en-US" dirty="0"/>
          </a:p>
        </p:txBody>
      </p:sp>
    </p:spTree>
    <p:extLst>
      <p:ext uri="{BB962C8B-B14F-4D97-AF65-F5344CB8AC3E}">
        <p14:creationId xmlns:p14="http://schemas.microsoft.com/office/powerpoint/2010/main" val="21736411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solidFill>
                  <a:schemeClr val="accent1">
                    <a:lumMod val="75000"/>
                  </a:schemeClr>
                </a:solidFill>
              </a:rPr>
              <a:t>Space decoupling</a:t>
            </a:r>
            <a:r>
              <a:rPr lang="en-US" dirty="0" smtClean="0"/>
              <a:t>: the interaction parties do not need to know each other; publisher publish events through an event service and the subscribers get these events indirectly through the event service</a:t>
            </a:r>
          </a:p>
          <a:p>
            <a:r>
              <a:rPr lang="en-US" b="1" dirty="0" smtClean="0">
                <a:solidFill>
                  <a:schemeClr val="accent1">
                    <a:lumMod val="75000"/>
                  </a:schemeClr>
                </a:solidFill>
              </a:rPr>
              <a:t>Time decoupling</a:t>
            </a:r>
            <a:r>
              <a:rPr lang="en-US" dirty="0" smtClean="0"/>
              <a:t>: interaction parties do not need to be actively participating in the interaction at the same time, publisher might publish events while subscribers is disconnected and subscribers might get notified of an event while the original publisher is disconnected</a:t>
            </a:r>
          </a:p>
          <a:p>
            <a:r>
              <a:rPr lang="en-US" b="1" dirty="0">
                <a:solidFill>
                  <a:schemeClr val="accent1">
                    <a:lumMod val="75000"/>
                  </a:schemeClr>
                </a:solidFill>
              </a:rPr>
              <a:t>Synchronization decoupling</a:t>
            </a:r>
            <a:r>
              <a:rPr lang="en-US" dirty="0" smtClean="0"/>
              <a:t>: publishers are not blocked while producing events and subscribers can get asynchronously notified (through callback) of the occurrence of the event while performing concurrent activity</a:t>
            </a:r>
          </a:p>
          <a:p>
            <a:endParaRPr lang="en-US" dirty="0"/>
          </a:p>
        </p:txBody>
      </p:sp>
      <p:sp>
        <p:nvSpPr>
          <p:cNvPr id="4" name="TextBox 3"/>
          <p:cNvSpPr txBox="1"/>
          <p:nvPr/>
        </p:nvSpPr>
        <p:spPr>
          <a:xfrm>
            <a:off x="3407229" y="6476612"/>
            <a:ext cx="5619231" cy="369332"/>
          </a:xfrm>
          <a:prstGeom prst="rect">
            <a:avLst/>
          </a:prstGeom>
          <a:noFill/>
        </p:spPr>
        <p:txBody>
          <a:bodyPr wrap="none" rtlCol="0">
            <a:spAutoFit/>
          </a:bodyPr>
          <a:lstStyle/>
          <a:p>
            <a:r>
              <a:rPr lang="en-US" i="1" dirty="0" err="1" smtClean="0"/>
              <a:t>Eugster</a:t>
            </a:r>
            <a:r>
              <a:rPr lang="en-US" i="1" dirty="0" smtClean="0"/>
              <a:t>, et al., The Many Faces of Publish/Subscribe,  2003. </a:t>
            </a:r>
            <a:endParaRPr lang="en-US" i="1" dirty="0"/>
          </a:p>
        </p:txBody>
      </p:sp>
    </p:spTree>
    <p:extLst>
      <p:ext uri="{BB962C8B-B14F-4D97-AF65-F5344CB8AC3E}">
        <p14:creationId xmlns:p14="http://schemas.microsoft.com/office/powerpoint/2010/main" val="31684278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9582"/>
            <a:ext cx="7696200" cy="944562"/>
          </a:xfrm>
        </p:spPr>
        <p:txBody>
          <a:bodyPr>
            <a:normAutofit/>
          </a:bodyPr>
          <a:lstStyle/>
          <a:p>
            <a:r>
              <a:rPr lang="en-US" sz="4000" dirty="0" smtClean="0"/>
              <a:t>YARP approach</a:t>
            </a:r>
            <a:endParaRPr lang="en-US" sz="4000" dirty="0"/>
          </a:p>
        </p:txBody>
      </p:sp>
      <p:sp>
        <p:nvSpPr>
          <p:cNvPr id="3" name="Content Placeholder 2"/>
          <p:cNvSpPr>
            <a:spLocks noGrp="1"/>
          </p:cNvSpPr>
          <p:nvPr>
            <p:ph idx="1"/>
          </p:nvPr>
        </p:nvSpPr>
        <p:spPr>
          <a:xfrm>
            <a:off x="435428" y="1164771"/>
            <a:ext cx="8229600" cy="4754563"/>
          </a:xfrm>
        </p:spPr>
        <p:txBody>
          <a:bodyPr>
            <a:normAutofit/>
          </a:bodyPr>
          <a:lstStyle/>
          <a:p>
            <a:r>
              <a:rPr lang="en-US" sz="2400" dirty="0" smtClean="0"/>
              <a:t>Limited form of publish-subscribe</a:t>
            </a:r>
          </a:p>
          <a:p>
            <a:r>
              <a:rPr lang="en-US" sz="2400" i="1" dirty="0" smtClean="0"/>
              <a:t>Observer patter</a:t>
            </a:r>
            <a:r>
              <a:rPr lang="en-US" sz="2400" dirty="0" smtClean="0"/>
              <a:t>: subscribers register their interest directly with publishers, which mange subscriptions and sends events </a:t>
            </a:r>
          </a:p>
          <a:p>
            <a:r>
              <a:rPr lang="en-US" sz="2400" dirty="0" smtClean="0"/>
              <a:t>Publishers notify subscribers synchronously or asynchronously</a:t>
            </a:r>
          </a:p>
          <a:p>
            <a:r>
              <a:rPr lang="en-US" sz="2400" dirty="0" smtClean="0"/>
              <a:t>Space decoupling (from user perspective)</a:t>
            </a:r>
          </a:p>
          <a:p>
            <a:r>
              <a:rPr lang="en-US" sz="2400" dirty="0" smtClean="0"/>
              <a:t>Time coupling</a:t>
            </a:r>
          </a:p>
          <a:p>
            <a:r>
              <a:rPr lang="en-US" sz="2400" dirty="0" smtClean="0"/>
              <a:t>Dynamic (re)configuration</a:t>
            </a:r>
            <a:endParaRPr lang="en-US" sz="2400" dirty="0"/>
          </a:p>
        </p:txBody>
      </p:sp>
      <p:sp>
        <p:nvSpPr>
          <p:cNvPr id="4" name="TextBox 3"/>
          <p:cNvSpPr txBox="1"/>
          <p:nvPr/>
        </p:nvSpPr>
        <p:spPr>
          <a:xfrm>
            <a:off x="1948543" y="5407837"/>
            <a:ext cx="7032171" cy="1077218"/>
          </a:xfrm>
          <a:prstGeom prst="rect">
            <a:avLst/>
          </a:prstGeom>
          <a:noFill/>
        </p:spPr>
        <p:txBody>
          <a:bodyPr wrap="square" rtlCol="0">
            <a:spAutoFit/>
          </a:bodyPr>
          <a:lstStyle/>
          <a:p>
            <a:r>
              <a:rPr lang="en-US" sz="1600" i="1" dirty="0" smtClean="0"/>
              <a:t>See also:</a:t>
            </a:r>
          </a:p>
          <a:p>
            <a:r>
              <a:rPr lang="en-US" sz="1600" i="1" dirty="0"/>
              <a:t>YARP: Yet Another Robot </a:t>
            </a:r>
            <a:r>
              <a:rPr lang="en-US" sz="1600" i="1" dirty="0" smtClean="0"/>
              <a:t>Platform, G. Metta, P. Fitzpatrick, L. Natale, 2006</a:t>
            </a:r>
          </a:p>
          <a:p>
            <a:r>
              <a:rPr lang="en-US" sz="1600" i="1" dirty="0" smtClean="0"/>
              <a:t>Stewart et al., Design of Dynamically Reconfigurable Real-time Software Using Port-Based Objects, 1997</a:t>
            </a:r>
            <a:endParaRPr lang="en-US" sz="1600" i="1" dirty="0"/>
          </a:p>
        </p:txBody>
      </p:sp>
    </p:spTree>
    <p:extLst>
      <p:ext uri="{BB962C8B-B14F-4D97-AF65-F5344CB8AC3E}">
        <p14:creationId xmlns:p14="http://schemas.microsoft.com/office/powerpoint/2010/main" val="18038614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2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Program</a:t>
            </a:r>
            <a:endParaRPr lang="it-IT" dirty="0"/>
          </a:p>
        </p:txBody>
      </p:sp>
      <p:sp>
        <p:nvSpPr>
          <p:cNvPr id="7" name="Content Placeholder 6"/>
          <p:cNvSpPr>
            <a:spLocks noGrp="1"/>
          </p:cNvSpPr>
          <p:nvPr>
            <p:ph idx="1"/>
          </p:nvPr>
        </p:nvSpPr>
        <p:spPr/>
        <p:txBody>
          <a:bodyPr>
            <a:noAutofit/>
          </a:bodyPr>
          <a:lstStyle/>
          <a:p>
            <a:r>
              <a:rPr lang="en-US" sz="2000" b="1" dirty="0"/>
              <a:t>2</a:t>
            </a:r>
            <a:r>
              <a:rPr lang="en-US" sz="2000" b="1" baseline="30000" dirty="0"/>
              <a:t>nd</a:t>
            </a:r>
            <a:r>
              <a:rPr lang="en-US" sz="2000" b="1" dirty="0"/>
              <a:t> July, 2015</a:t>
            </a:r>
            <a:r>
              <a:rPr lang="en-US" sz="2000" dirty="0"/>
              <a:t> – h 10:12 – </a:t>
            </a:r>
            <a:r>
              <a:rPr lang="en-US" sz="2000" i="1" dirty="0"/>
              <a:t>Sala Natta</a:t>
            </a:r>
            <a:r>
              <a:rPr lang="en-US" sz="2000" dirty="0"/>
              <a:t> - Lesson 1: </a:t>
            </a:r>
            <a:r>
              <a:rPr lang="en-US" sz="2000" i="1" dirty="0"/>
              <a:t>Introduction to </a:t>
            </a:r>
            <a:r>
              <a:rPr lang="en-US" sz="2000" i="1"/>
              <a:t>the </a:t>
            </a:r>
            <a:r>
              <a:rPr lang="en-US" sz="2000" i="1" smtClean="0"/>
              <a:t>middleware</a:t>
            </a:r>
            <a:endParaRPr lang="en-US" sz="2000" dirty="0"/>
          </a:p>
          <a:p>
            <a:r>
              <a:rPr lang="en-US" sz="2000" b="1" dirty="0"/>
              <a:t>3</a:t>
            </a:r>
            <a:r>
              <a:rPr lang="en-US" sz="2000" b="1" baseline="30000" dirty="0"/>
              <a:t>nd</a:t>
            </a:r>
            <a:r>
              <a:rPr lang="en-US" sz="2000" b="1" dirty="0"/>
              <a:t> July, 2015</a:t>
            </a:r>
            <a:r>
              <a:rPr lang="en-US" sz="2000" dirty="0"/>
              <a:t> – h 10:12 – </a:t>
            </a:r>
            <a:r>
              <a:rPr lang="en-US" sz="2000" i="1" dirty="0"/>
              <a:t>Sala Volta</a:t>
            </a:r>
            <a:r>
              <a:rPr lang="en-US" sz="2000" dirty="0"/>
              <a:t> - Lesson 2: </a:t>
            </a:r>
            <a:r>
              <a:rPr lang="en-US" sz="2000" i="1" dirty="0"/>
              <a:t>Hello world, command line tools. YARP threads and YARP modules</a:t>
            </a:r>
            <a:endParaRPr lang="en-US" sz="2000" dirty="0"/>
          </a:p>
          <a:p>
            <a:r>
              <a:rPr lang="en-US" sz="2000" b="1" dirty="0"/>
              <a:t>6</a:t>
            </a:r>
            <a:r>
              <a:rPr lang="en-US" sz="2000" b="1" baseline="30000" dirty="0"/>
              <a:t>nd</a:t>
            </a:r>
            <a:r>
              <a:rPr lang="en-US" sz="2000" b="1" dirty="0"/>
              <a:t> July, 2015</a:t>
            </a:r>
            <a:r>
              <a:rPr lang="en-US" sz="2000" dirty="0"/>
              <a:t> – h 10:12 – </a:t>
            </a:r>
            <a:r>
              <a:rPr lang="en-US" sz="2000" i="1" dirty="0"/>
              <a:t>Sala Natta</a:t>
            </a:r>
            <a:r>
              <a:rPr lang="en-US" sz="2000" dirty="0"/>
              <a:t> - Lesson 3: </a:t>
            </a:r>
            <a:r>
              <a:rPr lang="en-US" sz="2000" i="1" dirty="0"/>
              <a:t>YARP Manager, port monitor, and </a:t>
            </a:r>
            <a:r>
              <a:rPr lang="en-US" sz="2000" i="1" dirty="0" err="1"/>
              <a:t>realtime</a:t>
            </a:r>
            <a:r>
              <a:rPr lang="en-US" sz="2000" i="1" dirty="0"/>
              <a:t> computing with YARP</a:t>
            </a:r>
            <a:endParaRPr lang="en-US" sz="2000" dirty="0"/>
          </a:p>
          <a:p>
            <a:r>
              <a:rPr lang="en-US" sz="2000" b="1" dirty="0"/>
              <a:t>7</a:t>
            </a:r>
            <a:r>
              <a:rPr lang="en-US" sz="2000" b="1" baseline="30000" dirty="0"/>
              <a:t>nd</a:t>
            </a:r>
            <a:r>
              <a:rPr lang="en-US" sz="2000" b="1" dirty="0"/>
              <a:t> July, 2015</a:t>
            </a:r>
            <a:r>
              <a:rPr lang="en-US" sz="2000" dirty="0"/>
              <a:t> – h 14:16 – </a:t>
            </a:r>
            <a:r>
              <a:rPr lang="en-US" sz="2000" i="1" dirty="0"/>
              <a:t>Sala Dulbecco</a:t>
            </a:r>
            <a:r>
              <a:rPr lang="en-US" sz="2000" dirty="0"/>
              <a:t> - Lesson 4: </a:t>
            </a:r>
            <a:r>
              <a:rPr lang="en-US" sz="2000" i="1" dirty="0"/>
              <a:t>Image processing and Computer Vision</a:t>
            </a:r>
            <a:endParaRPr lang="en-US" sz="2000" dirty="0"/>
          </a:p>
          <a:p>
            <a:r>
              <a:rPr lang="en-US" sz="2000" b="1" dirty="0"/>
              <a:t>8</a:t>
            </a:r>
            <a:r>
              <a:rPr lang="en-US" sz="2000" b="1" baseline="30000" dirty="0"/>
              <a:t>nd</a:t>
            </a:r>
            <a:r>
              <a:rPr lang="en-US" sz="2000" b="1" dirty="0"/>
              <a:t> July, 2015</a:t>
            </a:r>
            <a:r>
              <a:rPr lang="en-US" sz="2000" dirty="0"/>
              <a:t> – h 14:16 – </a:t>
            </a:r>
            <a:r>
              <a:rPr lang="en-US" sz="2000" i="1" dirty="0"/>
              <a:t>Sala Dulbecco</a:t>
            </a:r>
            <a:r>
              <a:rPr lang="en-US" sz="2000" dirty="0"/>
              <a:t> - Lesson 5: </a:t>
            </a:r>
            <a:r>
              <a:rPr lang="en-US" sz="2000" i="1" dirty="0"/>
              <a:t>The Gaze controller and the Cartesian Controller for efficient inverse kinematics</a:t>
            </a:r>
            <a:endParaRPr lang="en-US" sz="2000" dirty="0"/>
          </a:p>
          <a:p>
            <a:r>
              <a:rPr lang="en-US" sz="2000" b="1" dirty="0"/>
              <a:t>10</a:t>
            </a:r>
            <a:r>
              <a:rPr lang="en-US" sz="2000" b="1" baseline="30000" dirty="0"/>
              <a:t>nd</a:t>
            </a:r>
            <a:r>
              <a:rPr lang="en-US" sz="2000" b="1" dirty="0"/>
              <a:t> July, 2015</a:t>
            </a:r>
            <a:r>
              <a:rPr lang="en-US" sz="2000" dirty="0"/>
              <a:t> – h 14:16 – </a:t>
            </a:r>
            <a:r>
              <a:rPr lang="en-US" sz="2000" i="1" dirty="0"/>
              <a:t>Sala Dulbecco</a:t>
            </a:r>
            <a:r>
              <a:rPr lang="en-US" sz="2000" dirty="0"/>
              <a:t> - Lesson 6: </a:t>
            </a:r>
            <a:r>
              <a:rPr lang="en-US" sz="2000" i="1" dirty="0"/>
              <a:t>Software development with GIT, the GIT workflow</a:t>
            </a:r>
            <a:endParaRPr lang="en-US" sz="2000" dirty="0"/>
          </a:p>
        </p:txBody>
      </p:sp>
    </p:spTree>
    <p:extLst>
      <p:ext uri="{BB962C8B-B14F-4D97-AF65-F5344CB8AC3E}">
        <p14:creationId xmlns:p14="http://schemas.microsoft.com/office/powerpoint/2010/main" val="242442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40261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0852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141513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330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67321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Tree>
    <p:extLst>
      <p:ext uri="{BB962C8B-B14F-4D97-AF65-F5344CB8AC3E}">
        <p14:creationId xmlns:p14="http://schemas.microsoft.com/office/powerpoint/2010/main" val="42877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 name="TextBox 2"/>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49" name="TextBox 48"/>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50" name="TextBox 49"/>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5" name="TextBox 54"/>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6" name="TextBox 55"/>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7" name="TextBox 56"/>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8" name="TextBox 57"/>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9" name="TextBox 58"/>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Tree>
    <p:extLst>
      <p:ext uri="{BB962C8B-B14F-4D97-AF65-F5344CB8AC3E}">
        <p14:creationId xmlns:p14="http://schemas.microsoft.com/office/powerpoint/2010/main" val="217367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9" name="TextBox 68"/>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0" name="TextBox 69"/>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1" name="TextBox 70"/>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2" name="TextBox 71"/>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3" name="TextBox 72"/>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4" name="TextBox 73"/>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5" name="TextBox 74"/>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6" name="TextBox 75"/>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pic>
        <p:nvPicPr>
          <p:cNvPr id="3" name="Picture 2"/>
          <p:cNvPicPr>
            <a:picLocks noChangeAspect="1"/>
          </p:cNvPicPr>
          <p:nvPr/>
        </p:nvPicPr>
        <p:blipFill>
          <a:blip r:embed="rId3"/>
          <a:stretch>
            <a:fillRect/>
          </a:stretch>
        </p:blipFill>
        <p:spPr>
          <a:xfrm>
            <a:off x="466273" y="723900"/>
            <a:ext cx="7581900" cy="6134100"/>
          </a:xfrm>
          <a:prstGeom prst="rect">
            <a:avLst/>
          </a:prstGeom>
        </p:spPr>
      </p:pic>
    </p:spTree>
    <p:extLst>
      <p:ext uri="{BB962C8B-B14F-4D97-AF65-F5344CB8AC3E}">
        <p14:creationId xmlns:p14="http://schemas.microsoft.com/office/powerpoint/2010/main" val="395625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37"/>
            <a:ext cx="9144000" cy="944562"/>
          </a:xfrm>
        </p:spPr>
        <p:txBody>
          <a:bodyPr/>
          <a:lstStyle/>
          <a:p>
            <a:r>
              <a:rPr lang="en-US" dirty="0" smtClean="0"/>
              <a:t>YARP: </a:t>
            </a:r>
            <a:r>
              <a:rPr lang="it-IT" dirty="0" err="1" smtClean="0"/>
              <a:t>main</a:t>
            </a:r>
            <a:r>
              <a:rPr lang="it-IT" dirty="0" smtClean="0"/>
              <a:t> </a:t>
            </a:r>
            <a:r>
              <a:rPr lang="it-IT" dirty="0" err="1" smtClean="0"/>
              <a:t>features</a:t>
            </a:r>
            <a:endParaRPr lang="en-US" dirty="0"/>
          </a:p>
        </p:txBody>
      </p:sp>
      <p:sp>
        <p:nvSpPr>
          <p:cNvPr id="3" name="Content Placeholder 2"/>
          <p:cNvSpPr>
            <a:spLocks noGrp="1"/>
          </p:cNvSpPr>
          <p:nvPr>
            <p:ph idx="1"/>
          </p:nvPr>
        </p:nvSpPr>
        <p:spPr>
          <a:xfrm>
            <a:off x="457200" y="835365"/>
            <a:ext cx="8147248" cy="4145631"/>
          </a:xfrm>
        </p:spPr>
        <p:txBody>
          <a:bodyPr>
            <a:noAutofit/>
          </a:bodyPr>
          <a:lstStyle/>
          <a:p>
            <a:r>
              <a:rPr lang="en-US" sz="2400" dirty="0"/>
              <a:t>Peer-to-peer, </a:t>
            </a:r>
            <a:r>
              <a:rPr lang="en-US" sz="2400" dirty="0">
                <a:solidFill>
                  <a:srgbClr val="0726C3"/>
                </a:solidFill>
              </a:rPr>
              <a:t>loosely</a:t>
            </a:r>
            <a:r>
              <a:rPr lang="en-US" sz="2400" dirty="0">
                <a:solidFill>
                  <a:srgbClr val="FF0000"/>
                </a:solidFill>
              </a:rPr>
              <a:t> </a:t>
            </a:r>
            <a:r>
              <a:rPr lang="en-US" sz="2400" dirty="0">
                <a:solidFill>
                  <a:srgbClr val="0726C3"/>
                </a:solidFill>
              </a:rPr>
              <a:t>coupled</a:t>
            </a:r>
            <a:r>
              <a:rPr lang="en-US" sz="2400" dirty="0"/>
              <a:t>, communication</a:t>
            </a:r>
          </a:p>
          <a:p>
            <a:r>
              <a:rPr lang="en-US" sz="2400" dirty="0" smtClean="0"/>
              <a:t>Very stable code base &gt;10 years old</a:t>
            </a:r>
          </a:p>
          <a:p>
            <a:r>
              <a:rPr lang="en-US" sz="2400" dirty="0">
                <a:solidFill>
                  <a:srgbClr val="0726C3"/>
                </a:solidFill>
              </a:rPr>
              <a:t>Flexibility</a:t>
            </a:r>
            <a:r>
              <a:rPr lang="en-US" sz="2400" dirty="0"/>
              <a:t> and minimal </a:t>
            </a:r>
            <a:r>
              <a:rPr lang="en-US" sz="2400" dirty="0">
                <a:solidFill>
                  <a:srgbClr val="0726C3"/>
                </a:solidFill>
              </a:rPr>
              <a:t>dependencies</a:t>
            </a:r>
            <a:r>
              <a:rPr lang="en-US" sz="2400" dirty="0" smtClean="0"/>
              <a:t>, </a:t>
            </a:r>
            <a:r>
              <a:rPr lang="en-US" sz="2400" dirty="0"/>
              <a:t>fits well with other </a:t>
            </a:r>
            <a:r>
              <a:rPr lang="en-US" sz="2400" dirty="0" smtClean="0"/>
              <a:t>systems</a:t>
            </a:r>
            <a:endParaRPr lang="en-US" sz="2400" dirty="0" smtClean="0">
              <a:solidFill>
                <a:srgbClr val="C00000"/>
              </a:solidFill>
            </a:endParaRPr>
          </a:p>
          <a:p>
            <a:pPr marL="342900" lvl="1" indent="-342900">
              <a:buFont typeface="Arial"/>
              <a:buChar char="•"/>
            </a:pPr>
            <a:r>
              <a:rPr lang="en-US" sz="2400" dirty="0" smtClean="0"/>
              <a:t>Easy install with </a:t>
            </a:r>
            <a:r>
              <a:rPr lang="en-US" sz="2400" dirty="0">
                <a:solidFill>
                  <a:srgbClr val="0726C3"/>
                </a:solidFill>
              </a:rPr>
              <a:t>binaries</a:t>
            </a:r>
            <a:r>
              <a:rPr lang="en-US" sz="2400" dirty="0" smtClean="0"/>
              <a:t> on many OSes/distributions (Ubuntu, </a:t>
            </a:r>
            <a:r>
              <a:rPr lang="en-US" sz="2400" dirty="0" err="1" smtClean="0"/>
              <a:t>Debian</a:t>
            </a:r>
            <a:r>
              <a:rPr lang="en-US" sz="2400" dirty="0" smtClean="0"/>
              <a:t>, Windows, </a:t>
            </a:r>
            <a:r>
              <a:rPr lang="en-US" sz="2400" dirty="0" err="1" smtClean="0"/>
              <a:t>MacOs</a:t>
            </a:r>
            <a:endParaRPr lang="en-US" sz="2400" dirty="0" smtClean="0"/>
          </a:p>
          <a:p>
            <a:pPr marL="342900" lvl="1" indent="-342900">
              <a:buFont typeface="Arial"/>
              <a:buChar char="•"/>
            </a:pPr>
            <a:r>
              <a:rPr lang="it-IT" sz="2400" dirty="0" err="1" smtClean="0"/>
              <a:t>Recently</a:t>
            </a:r>
            <a:r>
              <a:rPr lang="it-IT" sz="2400" dirty="0" smtClean="0"/>
              <a:t> </a:t>
            </a:r>
            <a:r>
              <a:rPr lang="it-IT" sz="2400" dirty="0" err="1" smtClean="0"/>
              <a:t>added</a:t>
            </a:r>
            <a:r>
              <a:rPr lang="it-IT" sz="2400" dirty="0" smtClean="0"/>
              <a:t>: </a:t>
            </a:r>
            <a:r>
              <a:rPr lang="it-IT" sz="2400" dirty="0" err="1">
                <a:solidFill>
                  <a:srgbClr val="0726C3"/>
                </a:solidFill>
              </a:rPr>
              <a:t>channel</a:t>
            </a:r>
            <a:r>
              <a:rPr lang="it-IT" sz="2400" dirty="0">
                <a:solidFill>
                  <a:srgbClr val="0726C3"/>
                </a:solidFill>
              </a:rPr>
              <a:t> </a:t>
            </a:r>
            <a:r>
              <a:rPr lang="it-IT" sz="2400" dirty="0" err="1">
                <a:solidFill>
                  <a:srgbClr val="0726C3"/>
                </a:solidFill>
              </a:rPr>
              <a:t>prioritization</a:t>
            </a:r>
            <a:r>
              <a:rPr lang="it-IT" sz="2400" dirty="0">
                <a:solidFill>
                  <a:srgbClr val="0726C3"/>
                </a:solidFill>
              </a:rPr>
              <a:t> </a:t>
            </a:r>
            <a:r>
              <a:rPr lang="it-IT" sz="2400" dirty="0" smtClean="0"/>
              <a:t>with </a:t>
            </a:r>
            <a:r>
              <a:rPr lang="it-IT" sz="2400" dirty="0" err="1" smtClean="0"/>
              <a:t>QoS</a:t>
            </a:r>
            <a:r>
              <a:rPr lang="it-IT" sz="2400" dirty="0" smtClean="0"/>
              <a:t> and </a:t>
            </a:r>
            <a:r>
              <a:rPr lang="it-IT" sz="2400" dirty="0" err="1" smtClean="0"/>
              <a:t>thread</a:t>
            </a:r>
            <a:r>
              <a:rPr lang="it-IT" sz="2400" dirty="0" smtClean="0"/>
              <a:t> </a:t>
            </a:r>
            <a:r>
              <a:rPr lang="it-IT" sz="2400" dirty="0" err="1" smtClean="0"/>
              <a:t>priorities</a:t>
            </a:r>
            <a:endParaRPr lang="en-US" sz="2400" dirty="0" smtClean="0"/>
          </a:p>
          <a:p>
            <a:pPr marL="342900" lvl="1" indent="-342900">
              <a:buFont typeface="Arial"/>
              <a:buChar char="•"/>
            </a:pPr>
            <a:r>
              <a:rPr lang="en-US" sz="2400" dirty="0" smtClean="0"/>
              <a:t>Many </a:t>
            </a:r>
            <a:r>
              <a:rPr lang="en-US" sz="2400" dirty="0" smtClean="0">
                <a:solidFill>
                  <a:srgbClr val="0726C3"/>
                </a:solidFill>
              </a:rPr>
              <a:t>protocols</a:t>
            </a:r>
            <a:r>
              <a:rPr lang="en-US" sz="2400" dirty="0" smtClean="0"/>
              <a:t>:</a:t>
            </a:r>
          </a:p>
          <a:p>
            <a:pPr lvl="1"/>
            <a:r>
              <a:rPr lang="en-US" sz="2000" dirty="0" smtClean="0"/>
              <a:t>Built-in: </a:t>
            </a:r>
            <a:r>
              <a:rPr lang="en-US" sz="2000" dirty="0" err="1" smtClean="0"/>
              <a:t>tcp</a:t>
            </a:r>
            <a:r>
              <a:rPr lang="en-US" sz="2000" dirty="0" smtClean="0"/>
              <a:t>/</a:t>
            </a:r>
            <a:r>
              <a:rPr lang="en-US" sz="2000" dirty="0" err="1" smtClean="0"/>
              <a:t>udp</a:t>
            </a:r>
            <a:r>
              <a:rPr lang="en-US" sz="2000" dirty="0" smtClean="0"/>
              <a:t>/</a:t>
            </a:r>
            <a:r>
              <a:rPr lang="en-US" sz="2000" dirty="0" err="1" smtClean="0"/>
              <a:t>mcast</a:t>
            </a:r>
            <a:endParaRPr lang="en-US" sz="2000" dirty="0" smtClean="0"/>
          </a:p>
          <a:p>
            <a:pPr lvl="1"/>
            <a:r>
              <a:rPr lang="en-US" sz="2000" dirty="0" smtClean="0"/>
              <a:t>Plug-ins: ROS </a:t>
            </a:r>
            <a:r>
              <a:rPr lang="en-US" sz="2000" dirty="0" err="1" smtClean="0"/>
              <a:t>tcp</a:t>
            </a:r>
            <a:r>
              <a:rPr lang="en-US" sz="2000" dirty="0" smtClean="0"/>
              <a:t>, xml </a:t>
            </a:r>
            <a:r>
              <a:rPr lang="en-US" sz="2000" dirty="0" err="1" smtClean="0"/>
              <a:t>rpc</a:t>
            </a:r>
            <a:r>
              <a:rPr lang="en-US" sz="2000" dirty="0" smtClean="0"/>
              <a:t>, </a:t>
            </a:r>
            <a:r>
              <a:rPr lang="en-US" sz="2000" dirty="0" err="1" smtClean="0"/>
              <a:t>mjpg</a:t>
            </a:r>
            <a:r>
              <a:rPr lang="en-US" sz="2000" dirty="0" smtClean="0"/>
              <a:t> etc..</a:t>
            </a:r>
          </a:p>
          <a:p>
            <a:pPr lvl="1"/>
            <a:endParaRPr lang="en-US" sz="1800" dirty="0" smtClean="0"/>
          </a:p>
          <a:p>
            <a:pPr lvl="1"/>
            <a:endParaRPr lang="en-US" sz="1800" dirty="0" smtClean="0"/>
          </a:p>
          <a:p>
            <a:endParaRPr lang="en-US" sz="2000" dirty="0" smtClean="0"/>
          </a:p>
          <a:p>
            <a:endParaRPr lang="en-US" sz="2000" dirty="0"/>
          </a:p>
        </p:txBody>
      </p:sp>
      <p:pic>
        <p:nvPicPr>
          <p:cNvPr id="11" name="Picture 3"/>
          <p:cNvPicPr>
            <a:picLocks noChangeAspect="1" noChangeArrowheads="1"/>
          </p:cNvPicPr>
          <p:nvPr/>
        </p:nvPicPr>
        <p:blipFill>
          <a:blip r:embed="rId2" cstate="screen"/>
          <a:srcRect/>
          <a:stretch>
            <a:fillRect/>
          </a:stretch>
        </p:blipFill>
        <p:spPr bwMode="auto">
          <a:xfrm>
            <a:off x="7950236" y="190401"/>
            <a:ext cx="980008" cy="836814"/>
          </a:xfrm>
          <a:prstGeom prst="rect">
            <a:avLst/>
          </a:prstGeom>
          <a:noFill/>
          <a:ln w="9525">
            <a:noFill/>
            <a:round/>
            <a:headEnd/>
            <a:tailEnd/>
          </a:ln>
          <a:effectLst/>
        </p:spPr>
      </p:pic>
      <p:pic>
        <p:nvPicPr>
          <p:cNvPr id="15" name="Picture 2" descr="http://www.cs.wustl.edu/~schmidt/gifs/ace-copy1.jpg">
            <a:hlinkClick r:id="rId3"/>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67824" y="6101047"/>
            <a:ext cx="746408" cy="656400"/>
          </a:xfrm>
          <a:prstGeom prst="rect">
            <a:avLst/>
          </a:prstGeom>
          <a:noFill/>
        </p:spPr>
      </p:pic>
      <p:pic>
        <p:nvPicPr>
          <p:cNvPr id="16" name="Picture 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9908" y="6150053"/>
            <a:ext cx="1977216" cy="545666"/>
          </a:xfrm>
          <a:prstGeom prst="rect">
            <a:avLst/>
          </a:prstGeom>
          <a:noFill/>
          <a:ln w="9525">
            <a:noFill/>
            <a:round/>
            <a:headEnd/>
            <a:tailEnd/>
          </a:ln>
          <a:effectLst/>
        </p:spPr>
      </p:pic>
      <p:pic>
        <p:nvPicPr>
          <p:cNvPr id="17"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20644" y="6118086"/>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7"/>
          <a:stretch>
            <a:fillRect/>
          </a:stretch>
        </p:blipFill>
        <p:spPr>
          <a:xfrm>
            <a:off x="293915" y="5930900"/>
            <a:ext cx="2387600" cy="927100"/>
          </a:xfrm>
          <a:prstGeom prst="rect">
            <a:avLst/>
          </a:prstGeom>
        </p:spPr>
      </p:pic>
    </p:spTree>
    <p:extLst>
      <p:ext uri="{BB962C8B-B14F-4D97-AF65-F5344CB8AC3E}">
        <p14:creationId xmlns:p14="http://schemas.microsoft.com/office/powerpoint/2010/main" val="760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3" name="Content Placeholder 2"/>
          <p:cNvSpPr>
            <a:spLocks noGrp="1"/>
          </p:cNvSpPr>
          <p:nvPr>
            <p:ph idx="1"/>
          </p:nvPr>
        </p:nvSpPr>
        <p:spPr>
          <a:xfrm>
            <a:off x="457200" y="1126496"/>
            <a:ext cx="8229600" cy="4754563"/>
          </a:xfrm>
        </p:spPr>
        <p:txBody>
          <a:bodyPr>
            <a:normAutofit/>
          </a:bodyPr>
          <a:lstStyle/>
          <a:p>
            <a:r>
              <a:rPr lang="en-US" dirty="0" smtClean="0"/>
              <a:t>Define interfaces to </a:t>
            </a:r>
            <a:r>
              <a:rPr lang="en-US" dirty="0">
                <a:solidFill>
                  <a:srgbClr val="0726C3"/>
                </a:solidFill>
              </a:rPr>
              <a:t>motors</a:t>
            </a:r>
            <a:r>
              <a:rPr lang="en-US" dirty="0" smtClean="0"/>
              <a:t> and </a:t>
            </a:r>
            <a:r>
              <a:rPr lang="en-US" dirty="0">
                <a:solidFill>
                  <a:srgbClr val="0726C3"/>
                </a:solidFill>
              </a:rPr>
              <a:t>sensors</a:t>
            </a:r>
            <a:r>
              <a:rPr lang="en-US" dirty="0" smtClean="0"/>
              <a:t> so to minimize the impact of changes in the hardware </a:t>
            </a:r>
          </a:p>
          <a:p>
            <a:r>
              <a:rPr lang="en-US" dirty="0" smtClean="0"/>
              <a:t>Also: network </a:t>
            </a:r>
            <a:r>
              <a:rPr lang="en-US" dirty="0" smtClean="0"/>
              <a:t>allow </a:t>
            </a:r>
            <a:r>
              <a:rPr lang="en-US" dirty="0" err="1" smtClean="0">
                <a:solidFill>
                  <a:srgbClr val="0726C3"/>
                </a:solidFill>
              </a:rPr>
              <a:t>remotization</a:t>
            </a:r>
            <a:endParaRPr lang="it-IT" dirty="0">
              <a:solidFill>
                <a:srgbClr val="0726C3"/>
              </a:solidFill>
            </a:endParaRPr>
          </a:p>
        </p:txBody>
      </p:sp>
    </p:spTree>
    <p:extLst>
      <p:ext uri="{BB962C8B-B14F-4D97-AF65-F5344CB8AC3E}">
        <p14:creationId xmlns:p14="http://schemas.microsoft.com/office/powerpoint/2010/main" val="342629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it-IT" dirty="0"/>
          </a:p>
        </p:txBody>
      </p:sp>
      <p:sp>
        <p:nvSpPr>
          <p:cNvPr id="3" name="Content Placeholder 2"/>
          <p:cNvSpPr>
            <a:spLocks noGrp="1"/>
          </p:cNvSpPr>
          <p:nvPr>
            <p:ph idx="1"/>
          </p:nvPr>
        </p:nvSpPr>
        <p:spPr/>
        <p:txBody>
          <a:bodyPr>
            <a:normAutofit fontScale="85000" lnSpcReduction="10000"/>
          </a:bodyPr>
          <a:lstStyle/>
          <a:p>
            <a:r>
              <a:rPr lang="en-US" dirty="0" smtClean="0"/>
              <a:t>YARP: </a:t>
            </a:r>
            <a:r>
              <a:rPr lang="en-US" dirty="0" smtClean="0">
                <a:hlinkClick r:id="rId2"/>
              </a:rPr>
              <a:t>www.yarp.it</a:t>
            </a:r>
          </a:p>
          <a:p>
            <a:pPr lvl="1"/>
            <a:r>
              <a:rPr lang="en-US" dirty="0" smtClean="0"/>
              <a:t>Documentation</a:t>
            </a:r>
          </a:p>
          <a:p>
            <a:pPr lvl="1"/>
            <a:r>
              <a:rPr lang="en-US" dirty="0" smtClean="0"/>
              <a:t>Papers (see also references in this presentation)</a:t>
            </a:r>
            <a:endParaRPr lang="it-IT" dirty="0" smtClean="0">
              <a:hlinkClick r:id="rId2"/>
            </a:endParaRPr>
          </a:p>
          <a:p>
            <a:r>
              <a:rPr lang="it-IT" dirty="0" smtClean="0"/>
              <a:t>iCub: </a:t>
            </a:r>
            <a:r>
              <a:rPr lang="it-IT" dirty="0">
                <a:hlinkClick r:id="rId3"/>
              </a:rPr>
              <a:t>http://</a:t>
            </a:r>
            <a:r>
              <a:rPr lang="it-IT" dirty="0" smtClean="0">
                <a:hlinkClick r:id="rId3"/>
              </a:rPr>
              <a:t>wiki.icub.org/wiki/Manual</a:t>
            </a:r>
            <a:endParaRPr lang="it-IT" dirty="0" smtClean="0"/>
          </a:p>
          <a:p>
            <a:r>
              <a:rPr lang="en-US" dirty="0" err="1" smtClean="0"/>
              <a:t>CMake</a:t>
            </a:r>
            <a:r>
              <a:rPr lang="en-US" dirty="0" smtClean="0"/>
              <a:t>: </a:t>
            </a:r>
          </a:p>
          <a:p>
            <a:pPr lvl="1"/>
            <a:r>
              <a:rPr lang="en-US" dirty="0" smtClean="0">
                <a:hlinkClick r:id="rId4"/>
              </a:rPr>
              <a:t>www.cmake.org</a:t>
            </a:r>
            <a:r>
              <a:rPr lang="en-US" dirty="0" smtClean="0"/>
              <a:t> </a:t>
            </a:r>
            <a:r>
              <a:rPr lang="en-US" dirty="0" smtClean="0">
                <a:sym typeface="Wingdings" pitchFamily="2" charset="2"/>
              </a:rPr>
              <a:t> documentation &amp; wiki</a:t>
            </a:r>
            <a:endParaRPr lang="en-US" dirty="0" smtClean="0"/>
          </a:p>
          <a:p>
            <a:pPr lvl="1"/>
            <a:r>
              <a:rPr lang="en-US" dirty="0" smtClean="0"/>
              <a:t>Mastering </a:t>
            </a:r>
            <a:r>
              <a:rPr lang="en-US" dirty="0" err="1" smtClean="0"/>
              <a:t>CMake</a:t>
            </a:r>
            <a:r>
              <a:rPr lang="en-US" dirty="0" smtClean="0"/>
              <a:t>, by </a:t>
            </a:r>
            <a:r>
              <a:rPr lang="en-US" dirty="0" err="1" smtClean="0"/>
              <a:t>Kitware</a:t>
            </a:r>
            <a:r>
              <a:rPr lang="en-US" dirty="0" smtClean="0"/>
              <a:t> Inc.</a:t>
            </a:r>
          </a:p>
          <a:p>
            <a:pPr>
              <a:buFont typeface="Arial" pitchFamily="34" charset="0"/>
              <a:buChar char="•"/>
            </a:pPr>
            <a:r>
              <a:rPr lang="en-US" dirty="0" smtClean="0"/>
              <a:t>C++:</a:t>
            </a:r>
          </a:p>
          <a:p>
            <a:pPr lvl="1">
              <a:buFont typeface="Arial" pitchFamily="34" charset="0"/>
              <a:buChar char="•"/>
            </a:pPr>
            <a:r>
              <a:rPr lang="en-US" dirty="0" smtClean="0"/>
              <a:t>Thinking in C++, Bruce </a:t>
            </a:r>
            <a:r>
              <a:rPr lang="it-IT" dirty="0" smtClean="0"/>
              <a:t>Eckel</a:t>
            </a:r>
          </a:p>
          <a:p>
            <a:pPr lvl="1">
              <a:buFont typeface="Arial" pitchFamily="34" charset="0"/>
              <a:buChar char="•"/>
            </a:pPr>
            <a:r>
              <a:rPr lang="en-US" dirty="0" smtClean="0"/>
              <a:t>The C++ programming language, </a:t>
            </a:r>
            <a:r>
              <a:rPr lang="en-US" dirty="0" err="1" smtClean="0"/>
              <a:t>Bijarne</a:t>
            </a:r>
            <a:r>
              <a:rPr lang="en-US" dirty="0" smtClean="0"/>
              <a:t> </a:t>
            </a:r>
            <a:r>
              <a:rPr lang="en-US" dirty="0" err="1" smtClean="0"/>
              <a:t>Stroustrup</a:t>
            </a:r>
            <a:endParaRPr lang="en-US" dirty="0" smtClean="0"/>
          </a:p>
          <a:p>
            <a:pPr lvl="1">
              <a:buFont typeface="Arial" pitchFamily="34" charset="0"/>
              <a:buChar char="•"/>
            </a:pPr>
            <a:r>
              <a:rPr lang="en-US" dirty="0" smtClean="0"/>
              <a:t>Anything else</a:t>
            </a:r>
            <a:endParaRPr lang="it-IT" dirty="0" smtClean="0"/>
          </a:p>
          <a:p>
            <a:pPr lvl="1">
              <a:buFont typeface="Arial" pitchFamily="34" charset="0"/>
              <a:buChar char="•"/>
            </a:pPr>
            <a:endParaRPr lang="it-IT" dirty="0" smtClean="0"/>
          </a:p>
          <a:p>
            <a:endParaRPr lang="it-IT" dirty="0"/>
          </a:p>
        </p:txBody>
      </p:sp>
    </p:spTree>
    <p:extLst>
      <p:ext uri="{BB962C8B-B14F-4D97-AF65-F5344CB8AC3E}">
        <p14:creationId xmlns:p14="http://schemas.microsoft.com/office/powerpoint/2010/main" val="36816100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18" name="Folded Corner 17"/>
          <p:cNvSpPr/>
          <p:nvPr/>
        </p:nvSpPr>
        <p:spPr>
          <a:xfrm>
            <a:off x="407572" y="25146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i="1" dirty="0">
                <a:solidFill>
                  <a:schemeClr val="tx1"/>
                </a:solidFill>
              </a:rPr>
              <a:t> …</a:t>
            </a:r>
          </a:p>
          <a:p>
            <a:r>
              <a:rPr lang="en-US" sz="1600" i="1" dirty="0">
                <a:solidFill>
                  <a:schemeClr val="tx1"/>
                </a:solidFill>
              </a:rPr>
              <a:t> …  </a:t>
            </a:r>
          </a:p>
          <a:p>
            <a:r>
              <a:rPr lang="en-US" sz="1600" i="1" dirty="0">
                <a:solidFill>
                  <a:schemeClr val="tx1"/>
                </a:solidFill>
              </a:rPr>
              <a:t>read encoders</a:t>
            </a:r>
          </a:p>
          <a:p>
            <a:r>
              <a:rPr lang="en-US" sz="1600" i="1" dirty="0">
                <a:solidFill>
                  <a:schemeClr val="tx1"/>
                </a:solidFill>
              </a:rPr>
              <a:t>read IMU</a:t>
            </a:r>
          </a:p>
          <a:p>
            <a:r>
              <a:rPr lang="en-US" sz="1600" i="1" dirty="0">
                <a:solidFill>
                  <a:schemeClr val="tx1"/>
                </a:solidFill>
              </a:rPr>
              <a:t>read FT </a:t>
            </a:r>
          </a:p>
          <a:p>
            <a:r>
              <a:rPr lang="en-US" sz="1600" i="1" dirty="0">
                <a:solidFill>
                  <a:schemeClr val="tx1"/>
                </a:solidFill>
              </a:rPr>
              <a:t>…</a:t>
            </a:r>
          </a:p>
          <a:p>
            <a:r>
              <a:rPr lang="en-US" sz="1600" i="1" dirty="0">
                <a:solidFill>
                  <a:schemeClr val="tx1"/>
                </a:solidFill>
              </a:rPr>
              <a:t>get image</a:t>
            </a:r>
          </a:p>
          <a:p>
            <a:r>
              <a:rPr lang="en-US" sz="1600" i="1" dirty="0">
                <a:solidFill>
                  <a:schemeClr val="tx1"/>
                </a:solidFill>
              </a:rPr>
              <a:t>...</a:t>
            </a:r>
          </a:p>
          <a:p>
            <a:r>
              <a:rPr lang="en-US" sz="1600" i="1" dirty="0">
                <a:solidFill>
                  <a:schemeClr val="tx1"/>
                </a:solidFill>
              </a:rPr>
              <a:t>set position</a:t>
            </a:r>
          </a:p>
          <a:p>
            <a:r>
              <a:rPr lang="en-US" sz="1600" i="1" dirty="0" smtClean="0"/>
              <a:t>.</a:t>
            </a:r>
            <a:endParaRPr lang="en-US" sz="1600" i="1" dirty="0"/>
          </a:p>
        </p:txBody>
      </p:sp>
      <p:sp>
        <p:nvSpPr>
          <p:cNvPr id="19" name="TextBox 18"/>
          <p:cNvSpPr txBox="1"/>
          <p:nvPr/>
        </p:nvSpPr>
        <p:spPr>
          <a:xfrm>
            <a:off x="434585" y="2120441"/>
            <a:ext cx="1710725" cy="369332"/>
          </a:xfrm>
          <a:prstGeom prst="rect">
            <a:avLst/>
          </a:prstGeom>
          <a:noFill/>
        </p:spPr>
        <p:txBody>
          <a:bodyPr wrap="none" rtlCol="0">
            <a:spAutoFit/>
          </a:bodyPr>
          <a:lstStyle/>
          <a:p>
            <a:r>
              <a:rPr lang="en-US" dirty="0" smtClean="0"/>
              <a:t>External loops</a:t>
            </a:r>
            <a:endParaRPr lang="it-IT" dirty="0"/>
          </a:p>
        </p:txBody>
      </p:sp>
      <p:cxnSp>
        <p:nvCxnSpPr>
          <p:cNvPr id="20" name="Straight Arrow Connector 19"/>
          <p:cNvCxnSpPr/>
          <p:nvPr/>
        </p:nvCxnSpPr>
        <p:spPr>
          <a:xfrm>
            <a:off x="2143883" y="3214198"/>
            <a:ext cx="1039275"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43883" y="2772705"/>
            <a:ext cx="1038481"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143883" y="3581400"/>
            <a:ext cx="1056517"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09736" y="1905000"/>
            <a:ext cx="1909765" cy="287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rot="16200000">
            <a:off x="2552930" y="3052099"/>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27" name="Folded Corner 26"/>
          <p:cNvSpPr/>
          <p:nvPr/>
        </p:nvSpPr>
        <p:spPr>
          <a:xfrm>
            <a:off x="5674103" y="4477856"/>
            <a:ext cx="1415772" cy="1652520"/>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i="1" dirty="0">
                <a:solidFill>
                  <a:schemeClr val="tx1"/>
                </a:solidFill>
              </a:rPr>
              <a:t> …</a:t>
            </a:r>
          </a:p>
          <a:p>
            <a:r>
              <a:rPr lang="en-US" sz="1200" i="1" dirty="0">
                <a:solidFill>
                  <a:schemeClr val="tx1"/>
                </a:solidFill>
              </a:rPr>
              <a:t> …  </a:t>
            </a:r>
          </a:p>
          <a:p>
            <a:r>
              <a:rPr lang="en-US" sz="1200" i="1" dirty="0">
                <a:solidFill>
                  <a:schemeClr val="tx1"/>
                </a:solidFill>
              </a:rPr>
              <a:t>read encoders</a:t>
            </a:r>
          </a:p>
          <a:p>
            <a:r>
              <a:rPr lang="en-US" sz="1200" i="1" dirty="0">
                <a:solidFill>
                  <a:schemeClr val="tx1"/>
                </a:solidFill>
              </a:rPr>
              <a:t>read IMU</a:t>
            </a:r>
          </a:p>
          <a:p>
            <a:r>
              <a:rPr lang="en-US" sz="1200" i="1" dirty="0">
                <a:solidFill>
                  <a:schemeClr val="tx1"/>
                </a:solidFill>
              </a:rPr>
              <a:t>read FT </a:t>
            </a:r>
          </a:p>
          <a:p>
            <a:r>
              <a:rPr lang="en-US" sz="1200" i="1" dirty="0">
                <a:solidFill>
                  <a:schemeClr val="tx1"/>
                </a:solidFill>
              </a:rPr>
              <a:t>…</a:t>
            </a:r>
          </a:p>
          <a:p>
            <a:r>
              <a:rPr lang="en-US" sz="1200" i="1" dirty="0">
                <a:solidFill>
                  <a:schemeClr val="tx1"/>
                </a:solidFill>
              </a:rPr>
              <a:t>get image</a:t>
            </a:r>
          </a:p>
          <a:p>
            <a:r>
              <a:rPr lang="en-US" sz="1200" i="1" dirty="0">
                <a:solidFill>
                  <a:schemeClr val="tx1"/>
                </a:solidFill>
              </a:rPr>
              <a:t>...</a:t>
            </a:r>
          </a:p>
          <a:p>
            <a:r>
              <a:rPr lang="en-US" sz="1200" i="1" dirty="0">
                <a:solidFill>
                  <a:schemeClr val="tx1"/>
                </a:solidFill>
              </a:rPr>
              <a:t>set position</a:t>
            </a:r>
          </a:p>
        </p:txBody>
      </p:sp>
      <p:sp>
        <p:nvSpPr>
          <p:cNvPr id="28" name="TextBox 27"/>
          <p:cNvSpPr txBox="1"/>
          <p:nvPr/>
        </p:nvSpPr>
        <p:spPr>
          <a:xfrm>
            <a:off x="5620390" y="4157246"/>
            <a:ext cx="1609736" cy="338554"/>
          </a:xfrm>
          <a:prstGeom prst="rect">
            <a:avLst/>
          </a:prstGeom>
          <a:noFill/>
        </p:spPr>
        <p:txBody>
          <a:bodyPr wrap="none" rtlCol="0">
            <a:spAutoFit/>
          </a:bodyPr>
          <a:lstStyle/>
          <a:p>
            <a:r>
              <a:rPr lang="en-US" sz="1600" dirty="0" smtClean="0"/>
              <a:t>Loops on board</a:t>
            </a:r>
            <a:endParaRPr lang="it-IT" sz="1600" dirty="0"/>
          </a:p>
        </p:txBody>
      </p:sp>
      <p:sp>
        <p:nvSpPr>
          <p:cNvPr id="29" name="Left-Right Arrow 28"/>
          <p:cNvSpPr/>
          <p:nvPr/>
        </p:nvSpPr>
        <p:spPr>
          <a:xfrm>
            <a:off x="4038600" y="2674118"/>
            <a:ext cx="2133600"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TextBox 29"/>
          <p:cNvSpPr txBox="1"/>
          <p:nvPr/>
        </p:nvSpPr>
        <p:spPr>
          <a:xfrm>
            <a:off x="4572000" y="2342668"/>
            <a:ext cx="1031051" cy="369332"/>
          </a:xfrm>
          <a:prstGeom prst="rect">
            <a:avLst/>
          </a:prstGeom>
          <a:noFill/>
        </p:spPr>
        <p:txBody>
          <a:bodyPr wrap="none" rtlCol="0">
            <a:spAutoFit/>
          </a:bodyPr>
          <a:lstStyle/>
          <a:p>
            <a:r>
              <a:rPr lang="en-US" dirty="0" smtClean="0"/>
              <a:t>Network</a:t>
            </a:r>
            <a:endParaRPr lang="it-IT" dirty="0"/>
          </a:p>
        </p:txBody>
      </p:sp>
      <p:sp>
        <p:nvSpPr>
          <p:cNvPr id="31" name="Rectangle 30"/>
          <p:cNvSpPr/>
          <p:nvPr/>
        </p:nvSpPr>
        <p:spPr>
          <a:xfrm rot="16200000">
            <a:off x="5742606" y="2117293"/>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chemeClr val="accent2">
                    <a:lumMod val="20000"/>
                    <a:lumOff val="80000"/>
                  </a:schemeClr>
                </a:solidFill>
              </a:rPr>
              <a:t>Network Stub</a:t>
            </a:r>
            <a:endParaRPr lang="it-IT" sz="1400" dirty="0">
              <a:solidFill>
                <a:schemeClr val="accent2">
                  <a:lumMod val="20000"/>
                  <a:lumOff val="80000"/>
                </a:schemeClr>
              </a:solidFill>
            </a:endParaRPr>
          </a:p>
        </p:txBody>
      </p:sp>
      <p:sp>
        <p:nvSpPr>
          <p:cNvPr id="32" name="Rectangle 31"/>
          <p:cNvSpPr/>
          <p:nvPr/>
        </p:nvSpPr>
        <p:spPr>
          <a:xfrm rot="16200000">
            <a:off x="2975057" y="3032008"/>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2">
                    <a:lumMod val="20000"/>
                    <a:lumOff val="80000"/>
                  </a:schemeClr>
                </a:solidFill>
              </a:rPr>
              <a:t>Network Stub</a:t>
            </a:r>
            <a:endParaRPr lang="it-IT" sz="1400" dirty="0">
              <a:solidFill>
                <a:schemeClr val="accent2">
                  <a:lumMod val="20000"/>
                  <a:lumOff val="80000"/>
                </a:schemeClr>
              </a:solidFill>
            </a:endParaRPr>
          </a:p>
        </p:txBody>
      </p:sp>
      <p:cxnSp>
        <p:nvCxnSpPr>
          <p:cNvPr id="33" name="Straight Arrow Connector 32"/>
          <p:cNvCxnSpPr/>
          <p:nvPr/>
        </p:nvCxnSpPr>
        <p:spPr>
          <a:xfrm flipV="1">
            <a:off x="6443703" y="3247175"/>
            <a:ext cx="358648" cy="75435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105400" y="1219200"/>
            <a:ext cx="3903646" cy="5105400"/>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6132030" y="2137386"/>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36" name="TextBox 35"/>
          <p:cNvSpPr txBox="1"/>
          <p:nvPr/>
        </p:nvSpPr>
        <p:spPr>
          <a:xfrm>
            <a:off x="8145571" y="5945710"/>
            <a:ext cx="800219" cy="369332"/>
          </a:xfrm>
          <a:prstGeom prst="rect">
            <a:avLst/>
          </a:prstGeom>
          <a:noFill/>
        </p:spPr>
        <p:txBody>
          <a:bodyPr wrap="none" rtlCol="0">
            <a:spAutoFit/>
          </a:bodyPr>
          <a:lstStyle/>
          <a:p>
            <a:r>
              <a:rPr lang="en-US" i="1" dirty="0" smtClean="0"/>
              <a:t>Robot</a:t>
            </a:r>
            <a:endParaRPr lang="en-US" i="1" dirty="0"/>
          </a:p>
        </p:txBody>
      </p:sp>
      <p:pic>
        <p:nvPicPr>
          <p:cNvPr id="37" name="Picture 2" descr="http://www.woodward.com/uploadedImages/AFS/Products/Images/BLDC%20Pump%20Driv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99746" y="1479852"/>
            <a:ext cx="491870" cy="4305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utwente.nl/mechlab/visualization/MT9%20Accelerometers.whlink/MT9%20Accelerometers-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86209" y="1326906"/>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64399" y="1572907"/>
            <a:ext cx="363271" cy="29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71241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22" name="Folded Corner 21"/>
          <p:cNvSpPr/>
          <p:nvPr/>
        </p:nvSpPr>
        <p:spPr>
          <a:xfrm>
            <a:off x="885931" y="22229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solidFill>
                <a:schemeClr val="tx1"/>
              </a:solidFill>
            </a:endParaRPr>
          </a:p>
          <a:p>
            <a:r>
              <a:rPr lang="en-US" sz="1600" i="1" dirty="0">
                <a:solidFill>
                  <a:schemeClr val="tx1"/>
                </a:solidFill>
              </a:rPr>
              <a:t> …</a:t>
            </a:r>
          </a:p>
          <a:p>
            <a:r>
              <a:rPr lang="en-US" sz="1600" i="1" dirty="0" smtClean="0">
                <a:solidFill>
                  <a:schemeClr val="tx1"/>
                </a:solidFill>
              </a:rPr>
              <a:t> …  </a:t>
            </a:r>
          </a:p>
          <a:p>
            <a:r>
              <a:rPr lang="en-US" sz="1600" i="1" dirty="0" smtClean="0">
                <a:solidFill>
                  <a:schemeClr val="tx1"/>
                </a:solidFill>
              </a:rPr>
              <a:t>read encoders</a:t>
            </a:r>
          </a:p>
          <a:p>
            <a:r>
              <a:rPr lang="en-US" sz="1600" i="1" dirty="0" smtClean="0">
                <a:solidFill>
                  <a:schemeClr val="tx1"/>
                </a:solidFill>
              </a:rPr>
              <a:t>read IMU</a:t>
            </a:r>
          </a:p>
          <a:p>
            <a:r>
              <a:rPr lang="en-US" sz="1600" i="1" dirty="0">
                <a:solidFill>
                  <a:schemeClr val="tx1"/>
                </a:solidFill>
              </a:rPr>
              <a:t>r</a:t>
            </a:r>
            <a:r>
              <a:rPr lang="en-US" sz="1600" i="1" dirty="0" smtClean="0">
                <a:solidFill>
                  <a:schemeClr val="tx1"/>
                </a:solidFill>
              </a:rPr>
              <a:t>ead FT </a:t>
            </a:r>
          </a:p>
          <a:p>
            <a:r>
              <a:rPr lang="en-US" sz="1600" i="1" dirty="0" smtClean="0">
                <a:solidFill>
                  <a:schemeClr val="tx1"/>
                </a:solidFill>
              </a:rPr>
              <a:t>…</a:t>
            </a:r>
          </a:p>
          <a:p>
            <a:r>
              <a:rPr lang="en-US" sz="1600" i="1" dirty="0" smtClean="0">
                <a:solidFill>
                  <a:schemeClr val="tx1"/>
                </a:solidFill>
              </a:rPr>
              <a:t>get image</a:t>
            </a:r>
          </a:p>
          <a:p>
            <a:r>
              <a:rPr lang="en-US" sz="1600" i="1" dirty="0">
                <a:solidFill>
                  <a:schemeClr val="tx1"/>
                </a:solidFill>
              </a:rPr>
              <a:t>...</a:t>
            </a:r>
          </a:p>
          <a:p>
            <a:r>
              <a:rPr lang="en-US" sz="1600" i="1" dirty="0" smtClean="0">
                <a:solidFill>
                  <a:schemeClr val="tx1"/>
                </a:solidFill>
              </a:rPr>
              <a:t>set position</a:t>
            </a:r>
            <a:endParaRPr lang="en-US" sz="1600" i="1" dirty="0">
              <a:solidFill>
                <a:schemeClr val="tx1"/>
              </a:solidFill>
            </a:endParaRPr>
          </a:p>
        </p:txBody>
      </p:sp>
      <p:sp>
        <p:nvSpPr>
          <p:cNvPr id="24" name="TextBox 23"/>
          <p:cNvSpPr txBox="1"/>
          <p:nvPr/>
        </p:nvSpPr>
        <p:spPr>
          <a:xfrm>
            <a:off x="912944" y="1828741"/>
            <a:ext cx="1608133" cy="369332"/>
          </a:xfrm>
          <a:prstGeom prst="rect">
            <a:avLst/>
          </a:prstGeom>
          <a:noFill/>
        </p:spPr>
        <p:txBody>
          <a:bodyPr wrap="none" rtlCol="0">
            <a:spAutoFit/>
          </a:bodyPr>
          <a:lstStyle/>
          <a:p>
            <a:r>
              <a:rPr lang="en-US" dirty="0" smtClean="0"/>
              <a:t>Control loops </a:t>
            </a:r>
            <a:endParaRPr lang="it-IT" dirty="0"/>
          </a:p>
        </p:txBody>
      </p:sp>
      <p:cxnSp>
        <p:nvCxnSpPr>
          <p:cNvPr id="26" name="Straight Arrow Connector 25"/>
          <p:cNvCxnSpPr/>
          <p:nvPr/>
        </p:nvCxnSpPr>
        <p:spPr>
          <a:xfrm>
            <a:off x="2633483" y="2846298"/>
            <a:ext cx="432048"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34277" y="2404805"/>
            <a:ext cx="1038481"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33483" y="4340412"/>
            <a:ext cx="864056" cy="452"/>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0962" y="1227688"/>
            <a:ext cx="1439397" cy="982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2555" y="4230538"/>
            <a:ext cx="1098746" cy="15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7417859" y="5585980"/>
            <a:ext cx="928396" cy="307777"/>
          </a:xfrm>
          <a:prstGeom prst="rect">
            <a:avLst/>
          </a:prstGeom>
          <a:noFill/>
        </p:spPr>
        <p:txBody>
          <a:bodyPr wrap="none" rtlCol="0">
            <a:spAutoFit/>
          </a:bodyPr>
          <a:lstStyle/>
          <a:p>
            <a:r>
              <a:rPr lang="en-US" sz="1400" i="1" dirty="0" smtClean="0"/>
              <a:t>Walkman</a:t>
            </a:r>
            <a:endParaRPr lang="en-US" sz="1400" i="1" dirty="0"/>
          </a:p>
        </p:txBody>
      </p:sp>
      <p:sp>
        <p:nvSpPr>
          <p:cNvPr id="32" name="TextBox 31"/>
          <p:cNvSpPr txBox="1"/>
          <p:nvPr/>
        </p:nvSpPr>
        <p:spPr>
          <a:xfrm rot="16200000">
            <a:off x="3283332" y="2971382"/>
            <a:ext cx="1892496" cy="369332"/>
          </a:xfrm>
          <a:prstGeom prst="rect">
            <a:avLst/>
          </a:prstGeom>
          <a:noFill/>
        </p:spPr>
        <p:txBody>
          <a:bodyPr wrap="square" rtlCol="0">
            <a:spAutoFit/>
          </a:bodyPr>
          <a:lstStyle/>
          <a:p>
            <a:r>
              <a:rPr lang="en-US" dirty="0" smtClean="0"/>
              <a:t>Robot Interface</a:t>
            </a:r>
            <a:endParaRPr lang="en-US" dirty="0"/>
          </a:p>
        </p:txBody>
      </p:sp>
      <p:sp>
        <p:nvSpPr>
          <p:cNvPr id="33" name="TextBox 32"/>
          <p:cNvSpPr txBox="1"/>
          <p:nvPr/>
        </p:nvSpPr>
        <p:spPr>
          <a:xfrm>
            <a:off x="5690018" y="2397678"/>
            <a:ext cx="992579" cy="369332"/>
          </a:xfrm>
          <a:prstGeom prst="rect">
            <a:avLst/>
          </a:prstGeom>
          <a:noFill/>
        </p:spPr>
        <p:txBody>
          <a:bodyPr wrap="none" rtlCol="0">
            <a:spAutoFit/>
          </a:bodyPr>
          <a:lstStyle/>
          <a:p>
            <a:r>
              <a:rPr lang="en-US" i="1" dirty="0" smtClean="0"/>
              <a:t>Gazebo</a:t>
            </a:r>
            <a:endParaRPr lang="en-US" i="1" dirty="0"/>
          </a:p>
        </p:txBody>
      </p:sp>
      <p:sp>
        <p:nvSpPr>
          <p:cNvPr id="34" name="TextBox 33"/>
          <p:cNvSpPr txBox="1"/>
          <p:nvPr/>
        </p:nvSpPr>
        <p:spPr>
          <a:xfrm>
            <a:off x="5585524" y="5766993"/>
            <a:ext cx="1043876" cy="369332"/>
          </a:xfrm>
          <a:prstGeom prst="rect">
            <a:avLst/>
          </a:prstGeom>
          <a:noFill/>
        </p:spPr>
        <p:txBody>
          <a:bodyPr wrap="none" rtlCol="0">
            <a:spAutoFit/>
          </a:bodyPr>
          <a:lstStyle/>
          <a:p>
            <a:r>
              <a:rPr lang="en-US" i="1" dirty="0" smtClean="0"/>
              <a:t>COMAN</a:t>
            </a:r>
            <a:endParaRPr lang="en-US" i="1" dirty="0"/>
          </a:p>
        </p:txBody>
      </p:sp>
      <p:sp>
        <p:nvSpPr>
          <p:cNvPr id="35" name="TextBox 34"/>
          <p:cNvSpPr txBox="1"/>
          <p:nvPr/>
        </p:nvSpPr>
        <p:spPr>
          <a:xfrm>
            <a:off x="7454006" y="3368585"/>
            <a:ext cx="659155" cy="369332"/>
          </a:xfrm>
          <a:prstGeom prst="rect">
            <a:avLst/>
          </a:prstGeom>
          <a:noFill/>
        </p:spPr>
        <p:txBody>
          <a:bodyPr wrap="none" rtlCol="0">
            <a:spAutoFit/>
          </a:bodyPr>
          <a:lstStyle/>
          <a:p>
            <a:r>
              <a:rPr lang="en-US" i="1" dirty="0" err="1" smtClean="0"/>
              <a:t>iCub</a:t>
            </a:r>
            <a:endParaRPr lang="en-US" i="1" dirty="0"/>
          </a:p>
        </p:txBody>
      </p:sp>
      <p:pic>
        <p:nvPicPr>
          <p:cNvPr id="36"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0" y="3411146"/>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utwente.nl/mechlab/visualization/MT9%20Accelerometers.whlink/MT9%20Accelerometers-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0" y="2275955"/>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99158" y="3973719"/>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55228" y="2927866"/>
            <a:ext cx="465411" cy="37232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16890" y="5229726"/>
            <a:ext cx="4904098" cy="707886"/>
          </a:xfrm>
          <a:prstGeom prst="rect">
            <a:avLst/>
          </a:prstGeom>
        </p:spPr>
        <p:txBody>
          <a:bodyPr wrap="square">
            <a:spAutoFit/>
          </a:bodyPr>
          <a:lstStyle/>
          <a:p>
            <a:pPr marL="9525" lvl="1" indent="-9525"/>
            <a:r>
              <a:rPr lang="en-US" sz="2000" dirty="0" smtClean="0"/>
              <a:t>Recycle </a:t>
            </a:r>
            <a:r>
              <a:rPr lang="en-US" sz="2000" dirty="0"/>
              <a:t>code across different </a:t>
            </a:r>
            <a:r>
              <a:rPr lang="en-US" sz="2000" dirty="0" smtClean="0"/>
              <a:t>robots and simulators </a:t>
            </a:r>
            <a:r>
              <a:rPr lang="en-US" sz="2000" dirty="0"/>
              <a:t>(testing/fast prototyping)</a:t>
            </a:r>
          </a:p>
        </p:txBody>
      </p:sp>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8786" y="3973719"/>
            <a:ext cx="1086541" cy="1545046"/>
          </a:xfrm>
          <a:prstGeom prst="rect">
            <a:avLst/>
          </a:prstGeom>
        </p:spPr>
      </p:pic>
      <p:pic>
        <p:nvPicPr>
          <p:cNvPr id="42" name="Picture 7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229429" y="1473838"/>
            <a:ext cx="1083782" cy="18633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9624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dirty="0" smtClean="0"/>
              <a:t>YARP plugins</a:t>
            </a:r>
            <a:endParaRPr lang="it-IT" dirty="0"/>
          </a:p>
        </p:txBody>
      </p:sp>
      <p:sp>
        <p:nvSpPr>
          <p:cNvPr id="3" name="Content Placeholder 2"/>
          <p:cNvSpPr>
            <a:spLocks noGrp="1"/>
          </p:cNvSpPr>
          <p:nvPr>
            <p:ph idx="1"/>
          </p:nvPr>
        </p:nvSpPr>
        <p:spPr/>
        <p:txBody>
          <a:bodyPr>
            <a:normAutofit/>
          </a:bodyPr>
          <a:lstStyle/>
          <a:p>
            <a:r>
              <a:rPr lang="en-US" sz="2800" dirty="0" smtClean="0"/>
              <a:t>YARP includes a plugin system for drivers and protocols (carriers)</a:t>
            </a:r>
          </a:p>
          <a:p>
            <a:r>
              <a:rPr lang="en-US" sz="2800" dirty="0" smtClean="0"/>
              <a:t>Interchangeable carriers allow:</a:t>
            </a:r>
          </a:p>
          <a:p>
            <a:pPr lvl="1"/>
            <a:r>
              <a:rPr lang="en-US" sz="2400" dirty="0" smtClean="0"/>
              <a:t>interfacing existing software with ports</a:t>
            </a:r>
            <a:r>
              <a:rPr lang="it-IT" sz="2400" dirty="0" smtClean="0"/>
              <a:t> (without bridges)</a:t>
            </a:r>
          </a:p>
          <a:p>
            <a:pPr lvl="1"/>
            <a:r>
              <a:rPr lang="en-US" sz="2400" dirty="0" smtClean="0"/>
              <a:t>change significantly port behavior</a:t>
            </a:r>
            <a:endParaRPr lang="it-IT" sz="2400" dirty="0" smtClean="0"/>
          </a:p>
          <a:p>
            <a:r>
              <a:rPr lang="en-US" sz="2800" dirty="0" smtClean="0"/>
              <a:t>Examples: </a:t>
            </a:r>
          </a:p>
          <a:p>
            <a:pPr lvl="1"/>
            <a:r>
              <a:rPr lang="en-US" sz="2400" dirty="0" smtClean="0"/>
              <a:t>ROS, </a:t>
            </a:r>
            <a:r>
              <a:rPr lang="en-US" sz="2400" dirty="0" err="1" smtClean="0"/>
              <a:t>mjpeg</a:t>
            </a:r>
            <a:r>
              <a:rPr lang="en-US" sz="2400" dirty="0" smtClean="0"/>
              <a:t>, xml </a:t>
            </a:r>
            <a:r>
              <a:rPr lang="en-US" sz="2400" dirty="0" err="1" smtClean="0"/>
              <a:t>rpc</a:t>
            </a:r>
            <a:r>
              <a:rPr lang="en-US" sz="2400" dirty="0" smtClean="0"/>
              <a:t>, etc…</a:t>
            </a:r>
          </a:p>
          <a:p>
            <a:pPr lvl="1"/>
            <a:r>
              <a:rPr lang="en-US" sz="2400" dirty="0" err="1" smtClean="0"/>
              <a:t>bayer</a:t>
            </a:r>
            <a:r>
              <a:rPr lang="en-US" sz="2400" dirty="0" smtClean="0"/>
              <a:t> carrier, priority based communication</a:t>
            </a:r>
            <a:endParaRPr lang="en-US" sz="2400" dirty="0"/>
          </a:p>
          <a:p>
            <a:pPr lvl="1"/>
            <a:endParaRPr lang="it-IT" sz="2400" dirty="0" smtClean="0"/>
          </a:p>
          <a:p>
            <a:endParaRPr lang="en-US" sz="2800" dirty="0" smtClean="0"/>
          </a:p>
        </p:txBody>
      </p:sp>
    </p:spTree>
    <p:extLst>
      <p:ext uri="{BB962C8B-B14F-4D97-AF65-F5344CB8AC3E}">
        <p14:creationId xmlns:p14="http://schemas.microsoft.com/office/powerpoint/2010/main" val="4590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Bayer Camera</a:t>
            </a:r>
          </a:p>
          <a:p>
            <a:pPr algn="ctr"/>
            <a:r>
              <a:rPr lang="en-US" sz="1000" dirty="0" smtClean="0"/>
              <a:t>/camera</a:t>
            </a:r>
            <a:endParaRPr lang="en-US" sz="10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YARP</a:t>
            </a:r>
            <a:endParaRPr lang="en-US" sz="800" dirty="0"/>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Tree>
    <p:extLst>
      <p:ext uri="{BB962C8B-B14F-4D97-AF65-F5344CB8AC3E}">
        <p14:creationId xmlns:p14="http://schemas.microsoft.com/office/powerpoint/2010/main" val="19107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Bayer Camera</a:t>
            </a:r>
          </a:p>
          <a:p>
            <a:pPr algn="ctr"/>
            <a:r>
              <a:rPr lang="en-US" sz="1000" dirty="0" smtClean="0"/>
              <a:t>/camera</a:t>
            </a:r>
            <a:endParaRPr lang="en-US" sz="10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YARP</a:t>
            </a:r>
            <a:endParaRPr lang="en-US" sz="8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sp>
        <p:nvSpPr>
          <p:cNvPr id="24" name="Rectangle 23"/>
          <p:cNvSpPr/>
          <p:nvPr/>
        </p:nvSpPr>
        <p:spPr>
          <a:xfrm>
            <a:off x="296810" y="2625698"/>
            <a:ext cx="1646922" cy="246221"/>
          </a:xfrm>
          <a:prstGeom prst="rect">
            <a:avLst/>
          </a:prstGeom>
        </p:spPr>
        <p:txBody>
          <a:bodyPr wrap="square">
            <a:spAutoFit/>
          </a:bodyPr>
          <a:lstStyle/>
          <a:p>
            <a:pPr algn="ctr"/>
            <a:r>
              <a:rPr lang="en-US" sz="1000" dirty="0"/>
              <a:t>MJPG camera</a:t>
            </a:r>
          </a:p>
        </p:txBody>
      </p:sp>
      <p:sp>
        <p:nvSpPr>
          <p:cNvPr id="25" name="Rectangle 24"/>
          <p:cNvSpPr/>
          <p:nvPr/>
        </p:nvSpPr>
        <p:spPr>
          <a:xfrm>
            <a:off x="296810" y="2983425"/>
            <a:ext cx="1436098" cy="230832"/>
          </a:xfrm>
          <a:prstGeom prst="rect">
            <a:avLst/>
          </a:prstGeom>
        </p:spPr>
        <p:txBody>
          <a:bodyPr wrap="none">
            <a:spAutoFit/>
          </a:bodyPr>
          <a:lstStyle/>
          <a:p>
            <a:r>
              <a:rPr lang="en-US" sz="900" dirty="0" smtClean="0"/>
              <a:t>http://65.52.88.202:5159</a:t>
            </a:r>
            <a:endParaRPr lang="en-US" sz="90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3569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Bayer Camera</a:t>
            </a:r>
          </a:p>
          <a:p>
            <a:pPr algn="ctr"/>
            <a:r>
              <a:rPr lang="en-US" sz="1000" dirty="0" smtClean="0"/>
              <a:t>/camera</a:t>
            </a:r>
            <a:endParaRPr lang="en-US" sz="10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YARP</a:t>
            </a:r>
            <a:endParaRPr lang="en-US" sz="8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cxnSp>
        <p:nvCxnSpPr>
          <p:cNvPr id="16" name="Straight Arrow Connector 15"/>
          <p:cNvCxnSpPr/>
          <p:nvPr/>
        </p:nvCxnSpPr>
        <p:spPr>
          <a:xfrm>
            <a:off x="2069604" y="4592777"/>
            <a:ext cx="149646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277049" y="4328827"/>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receiver</a:t>
            </a:r>
          </a:p>
        </p:txBody>
      </p:sp>
      <p:sp>
        <p:nvSpPr>
          <p:cNvPr id="18" name="Rounded Rectangle 17"/>
          <p:cNvSpPr/>
          <p:nvPr/>
        </p:nvSpPr>
        <p:spPr>
          <a:xfrm rot="16200000">
            <a:off x="3673733" y="4328826"/>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YARP </a:t>
            </a:r>
          </a:p>
        </p:txBody>
      </p:sp>
      <p:sp>
        <p:nvSpPr>
          <p:cNvPr id="19" name="TextBox 18"/>
          <p:cNvSpPr txBox="1"/>
          <p:nvPr/>
        </p:nvSpPr>
        <p:spPr>
          <a:xfrm>
            <a:off x="2159771" y="6008157"/>
            <a:ext cx="1329916" cy="369332"/>
          </a:xfrm>
          <a:prstGeom prst="rect">
            <a:avLst/>
          </a:prstGeom>
          <a:noFill/>
        </p:spPr>
        <p:txBody>
          <a:bodyPr wrap="none" rtlCol="0">
            <a:spAutoFit/>
          </a:bodyPr>
          <a:lstStyle/>
          <a:p>
            <a:r>
              <a:rPr lang="en-US" dirty="0" smtClean="0"/>
              <a:t>Camera.msg</a:t>
            </a:r>
            <a:endParaRPr lang="en-US" dirty="0"/>
          </a:p>
        </p:txBody>
      </p:sp>
      <p:sp>
        <p:nvSpPr>
          <p:cNvPr id="20" name="TextBox 19"/>
          <p:cNvSpPr txBox="1"/>
          <p:nvPr/>
        </p:nvSpPr>
        <p:spPr>
          <a:xfrm>
            <a:off x="2456670" y="4958719"/>
            <a:ext cx="3818546" cy="338554"/>
          </a:xfrm>
          <a:prstGeom prst="rect">
            <a:avLst/>
          </a:prstGeom>
          <a:noFill/>
        </p:spPr>
        <p:txBody>
          <a:bodyPr wrap="none" rtlCol="0">
            <a:spAutoFit/>
          </a:bodyPr>
          <a:lstStyle>
            <a:defPPr>
              <a:defRPr lang="en-GB"/>
            </a:defPPr>
            <a:lvl1pPr>
              <a:defRPr sz="1600" b="1"/>
            </a:lvl1pPr>
          </a:lstStyle>
          <a:p>
            <a:r>
              <a:rPr lang="en-US" dirty="0" err="1" smtClean="0"/>
              <a:t>yarp</a:t>
            </a:r>
            <a:r>
              <a:rPr lang="en-US" dirty="0" smtClean="0"/>
              <a:t>  connect  /image</a:t>
            </a:r>
            <a:r>
              <a:rPr lang="en-US" dirty="0"/>
              <a:t>@/</a:t>
            </a:r>
            <a:r>
              <a:rPr lang="en-US" dirty="0" smtClean="0"/>
              <a:t>camera  /receiver</a:t>
            </a:r>
            <a:endParaRPr lang="en-US" dirty="0"/>
          </a:p>
        </p:txBody>
      </p:sp>
      <p:sp>
        <p:nvSpPr>
          <p:cNvPr id="24" name="Rectangle 23"/>
          <p:cNvSpPr/>
          <p:nvPr/>
        </p:nvSpPr>
        <p:spPr>
          <a:xfrm>
            <a:off x="296810" y="2625698"/>
            <a:ext cx="1646922" cy="246221"/>
          </a:xfrm>
          <a:prstGeom prst="rect">
            <a:avLst/>
          </a:prstGeom>
        </p:spPr>
        <p:txBody>
          <a:bodyPr wrap="square">
            <a:spAutoFit/>
          </a:bodyPr>
          <a:lstStyle/>
          <a:p>
            <a:pPr algn="ctr"/>
            <a:r>
              <a:rPr lang="en-US" sz="1000" dirty="0"/>
              <a:t>MJPG camera</a:t>
            </a:r>
          </a:p>
        </p:txBody>
      </p:sp>
      <p:sp>
        <p:nvSpPr>
          <p:cNvPr id="25" name="Rectangle 24"/>
          <p:cNvSpPr/>
          <p:nvPr/>
        </p:nvSpPr>
        <p:spPr>
          <a:xfrm>
            <a:off x="296810" y="2983425"/>
            <a:ext cx="1436098" cy="230832"/>
          </a:xfrm>
          <a:prstGeom prst="rect">
            <a:avLst/>
          </a:prstGeom>
        </p:spPr>
        <p:txBody>
          <a:bodyPr wrap="none">
            <a:spAutoFit/>
          </a:bodyPr>
          <a:lstStyle/>
          <a:p>
            <a:r>
              <a:rPr lang="en-US" sz="900" dirty="0" smtClean="0"/>
              <a:t>http://65.52.88.202:5159</a:t>
            </a:r>
            <a:endParaRPr lang="en-US" sz="90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0" name="Rounded Rectangle 29"/>
          <p:cNvSpPr/>
          <p:nvPr/>
        </p:nvSpPr>
        <p:spPr>
          <a:xfrm>
            <a:off x="274689" y="4212807"/>
            <a:ext cx="1691163"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ROS</a:t>
            </a:r>
          </a:p>
          <a:p>
            <a:pPr algn="ctr"/>
            <a:r>
              <a:rPr lang="en-US" sz="1000" dirty="0" smtClean="0"/>
              <a:t>Node</a:t>
            </a:r>
            <a:r>
              <a:rPr lang="en-US" sz="1000" dirty="0"/>
              <a:t>: /camera</a:t>
            </a:r>
          </a:p>
          <a:p>
            <a:pPr algn="ctr"/>
            <a:r>
              <a:rPr lang="en-US" sz="1000" dirty="0"/>
              <a:t>Topic: /image </a:t>
            </a:r>
          </a:p>
        </p:txBody>
      </p:sp>
      <p:sp>
        <p:nvSpPr>
          <p:cNvPr id="36" name="Arc 35"/>
          <p:cNvSpPr/>
          <p:nvPr/>
        </p:nvSpPr>
        <p:spPr>
          <a:xfrm rot="5400000">
            <a:off x="2744897" y="4736086"/>
            <a:ext cx="1527142" cy="1386331"/>
          </a:xfrm>
          <a:prstGeom prst="arc">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1306032" y="4723025"/>
            <a:ext cx="1527142" cy="1386331"/>
          </a:xfrm>
          <a:prstGeom prst="arc">
            <a:avLst>
              <a:gd name="adj1" fmla="val 21193180"/>
              <a:gd name="adj2" fmla="val 561729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90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7" y="122238"/>
            <a:ext cx="8926284" cy="944562"/>
          </a:xfrm>
        </p:spPr>
        <p:txBody>
          <a:bodyPr/>
          <a:lstStyle/>
          <a:p>
            <a:r>
              <a:rPr lang="en-US" dirty="0" smtClean="0"/>
              <a:t>Success story</a:t>
            </a:r>
            <a:endParaRPr lang="en-US" dirty="0"/>
          </a:p>
        </p:txBody>
      </p:sp>
      <p:grpSp>
        <p:nvGrpSpPr>
          <p:cNvPr id="43" name="Group 42"/>
          <p:cNvGrpSpPr/>
          <p:nvPr/>
        </p:nvGrpSpPr>
        <p:grpSpPr>
          <a:xfrm>
            <a:off x="533400" y="1295400"/>
            <a:ext cx="5181641" cy="3111060"/>
            <a:chOff x="533400" y="1295400"/>
            <a:chExt cx="8376408" cy="5029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501" y="2971800"/>
              <a:ext cx="850837" cy="1209878"/>
            </a:xfrm>
            <a:prstGeom prst="rect">
              <a:avLst/>
            </a:prstGeom>
          </p:spPr>
        </p:pic>
        <p:sp>
          <p:nvSpPr>
            <p:cNvPr id="5" name="CustomShape 3"/>
            <p:cNvSpPr/>
            <p:nvPr/>
          </p:nvSpPr>
          <p:spPr>
            <a:xfrm>
              <a:off x="2745240" y="2349004"/>
              <a:ext cx="2055360" cy="715036"/>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    Whole-Body                                                                Modules</a:t>
              </a:r>
              <a:endParaRPr sz="1050" dirty="0"/>
            </a:p>
          </p:txBody>
        </p:sp>
        <p:sp>
          <p:nvSpPr>
            <p:cNvPr id="6" name="CustomShape 4"/>
            <p:cNvSpPr/>
            <p:nvPr/>
          </p:nvSpPr>
          <p:spPr>
            <a:xfrm>
              <a:off x="7228920" y="2286000"/>
              <a:ext cx="1610280" cy="364680"/>
            </a:xfrm>
            <a:prstGeom prst="rect">
              <a:avLst/>
            </a:prstGeom>
            <a:noFill/>
            <a:ln>
              <a:solidFill>
                <a:srgbClr val="000000"/>
              </a:solidFill>
            </a:ln>
          </p:spPr>
          <p:txBody>
            <a:bodyPr lIns="90000" tIns="45000" rIns="90000" bIns="45000"/>
            <a:lstStyle/>
            <a:p>
              <a:pPr algn="ctr">
                <a:lnSpc>
                  <a:spcPct val="100000"/>
                </a:lnSpc>
              </a:pPr>
              <a:r>
                <a:rPr lang="en-US" sz="1050" dirty="0" err="1" smtClean="0">
                  <a:solidFill>
                    <a:srgbClr val="000000"/>
                  </a:solidFill>
                  <a:latin typeface="Calibri"/>
                </a:rPr>
                <a:t>RobotInterface</a:t>
              </a:r>
              <a:endParaRPr sz="1050" dirty="0"/>
            </a:p>
          </p:txBody>
        </p:sp>
        <p:sp>
          <p:nvSpPr>
            <p:cNvPr id="7" name="CustomShape 5"/>
            <p:cNvSpPr/>
            <p:nvPr/>
          </p:nvSpPr>
          <p:spPr>
            <a:xfrm>
              <a:off x="2743200" y="3276600"/>
              <a:ext cx="2057400" cy="764585"/>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Locomotion</a:t>
              </a:r>
            </a:p>
            <a:p>
              <a:pPr algn="ctr">
                <a:lnSpc>
                  <a:spcPct val="100000"/>
                </a:lnSpc>
              </a:pPr>
              <a:r>
                <a:rPr lang="en-US" sz="1050" dirty="0" smtClean="0">
                  <a:solidFill>
                    <a:srgbClr val="000000"/>
                  </a:solidFill>
                  <a:latin typeface="Calibri"/>
                </a:rPr>
                <a:t>Module</a:t>
              </a:r>
              <a:endParaRPr sz="1050" dirty="0"/>
            </a:p>
          </p:txBody>
        </p:sp>
        <p:sp>
          <p:nvSpPr>
            <p:cNvPr id="8" name="CustomShape 6"/>
            <p:cNvSpPr/>
            <p:nvPr/>
          </p:nvSpPr>
          <p:spPr>
            <a:xfrm>
              <a:off x="2745240" y="1295400"/>
              <a:ext cx="2055360" cy="80775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Manipulation</a:t>
              </a:r>
            </a:p>
            <a:p>
              <a:pPr algn="ctr">
                <a:lnSpc>
                  <a:spcPct val="100000"/>
                </a:lnSpc>
              </a:pPr>
              <a:r>
                <a:rPr lang="en-US" sz="1050" dirty="0" smtClean="0">
                  <a:solidFill>
                    <a:srgbClr val="000000"/>
                  </a:solidFill>
                  <a:latin typeface="Calibri"/>
                </a:rPr>
                <a:t>Modules</a:t>
              </a:r>
              <a:endParaRPr sz="1050" dirty="0"/>
            </a:p>
          </p:txBody>
        </p:sp>
        <p:sp>
          <p:nvSpPr>
            <p:cNvPr id="9" name="CustomShape 7"/>
            <p:cNvSpPr/>
            <p:nvPr/>
          </p:nvSpPr>
          <p:spPr>
            <a:xfrm>
              <a:off x="7241280" y="5045520"/>
              <a:ext cx="1610280" cy="364680"/>
            </a:xfrm>
            <a:prstGeom prst="rect">
              <a:avLst/>
            </a:prstGeom>
            <a:noFill/>
            <a:ln>
              <a:solidFill>
                <a:srgbClr val="000000"/>
              </a:solidFill>
            </a:ln>
          </p:spPr>
          <p:txBody>
            <a:bodyPr lIns="90000" tIns="45000" rIns="90000" bIns="45000"/>
            <a:lstStyle/>
            <a:p>
              <a:pPr algn="ctr">
                <a:lnSpc>
                  <a:spcPct val="100000"/>
                </a:lnSpc>
              </a:pPr>
              <a:r>
                <a:rPr lang="en-US" sz="1050">
                  <a:solidFill>
                    <a:srgbClr val="000000"/>
                  </a:solidFill>
                  <a:latin typeface="Calibri"/>
                </a:rPr>
                <a:t>Perception</a:t>
              </a:r>
              <a:endParaRPr sz="1050"/>
            </a:p>
          </p:txBody>
        </p:sp>
        <p:sp>
          <p:nvSpPr>
            <p:cNvPr id="10" name="CustomShape 8"/>
            <p:cNvSpPr/>
            <p:nvPr/>
          </p:nvSpPr>
          <p:spPr>
            <a:xfrm>
              <a:off x="533400" y="2388240"/>
              <a:ext cx="1610280" cy="63900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Pilot</a:t>
              </a:r>
            </a:p>
            <a:p>
              <a:pPr algn="ctr">
                <a:lnSpc>
                  <a:spcPct val="100000"/>
                </a:lnSpc>
              </a:pPr>
              <a:r>
                <a:rPr lang="en-US" sz="1050" dirty="0" smtClean="0">
                  <a:solidFill>
                    <a:srgbClr val="000000"/>
                  </a:solidFill>
                  <a:latin typeface="Calibri"/>
                </a:rPr>
                <a:t> </a:t>
              </a:r>
              <a:r>
                <a:rPr lang="en-US" sz="1050" dirty="0">
                  <a:solidFill>
                    <a:srgbClr val="000000"/>
                  </a:solidFill>
                  <a:latin typeface="Calibri"/>
                </a:rPr>
                <a:t>Interface</a:t>
              </a:r>
              <a:endParaRPr sz="1050" dirty="0"/>
            </a:p>
          </p:txBody>
        </p:sp>
        <p:sp>
          <p:nvSpPr>
            <p:cNvPr id="11" name="CustomShape 18"/>
            <p:cNvSpPr/>
            <p:nvPr/>
          </p:nvSpPr>
          <p:spPr>
            <a:xfrm>
              <a:off x="533400" y="3962400"/>
              <a:ext cx="1610280" cy="888120"/>
            </a:xfrm>
            <a:prstGeom prst="rect">
              <a:avLst/>
            </a:prstGeom>
            <a:solidFill>
              <a:srgbClr val="FFFFFF"/>
            </a:solidFill>
            <a:ln>
              <a:solidFill>
                <a:srgbClr val="000000"/>
              </a:solidFill>
            </a:ln>
          </p:spPr>
          <p:txBody>
            <a:bodyPr lIns="77400" tIns="32400" rIns="77400" bIns="32400"/>
            <a:lstStyle/>
            <a:p>
              <a:pPr algn="ctr">
                <a:lnSpc>
                  <a:spcPct val="100000"/>
                </a:lnSpc>
              </a:pPr>
              <a:r>
                <a:rPr lang="en-US" sz="1050">
                  <a:solidFill>
                    <a:srgbClr val="000000"/>
                  </a:solidFill>
                  <a:latin typeface="Calibri"/>
                </a:rPr>
                <a:t>Footstep &amp;</a:t>
              </a:r>
              <a:endParaRPr sz="1050"/>
            </a:p>
            <a:p>
              <a:pPr algn="ctr">
                <a:lnSpc>
                  <a:spcPct val="100000"/>
                </a:lnSpc>
              </a:pPr>
              <a:r>
                <a:rPr lang="en-US" sz="1050">
                  <a:solidFill>
                    <a:srgbClr val="000000"/>
                  </a:solidFill>
                  <a:latin typeface="Calibri"/>
                </a:rPr>
                <a:t>Trajectory Planners</a:t>
              </a:r>
              <a:endParaRPr sz="1050"/>
            </a:p>
          </p:txBody>
        </p:sp>
        <p:sp>
          <p:nvSpPr>
            <p:cNvPr id="12" name="CustomShape 22"/>
            <p:cNvSpPr/>
            <p:nvPr/>
          </p:nvSpPr>
          <p:spPr>
            <a:xfrm>
              <a:off x="7983048" y="4143820"/>
              <a:ext cx="926760" cy="364680"/>
            </a:xfrm>
            <a:prstGeom prst="rect">
              <a:avLst/>
            </a:prstGeom>
            <a:noFill/>
            <a:ln>
              <a:noFill/>
            </a:ln>
          </p:spPr>
          <p:txBody>
            <a:bodyPr lIns="90000" tIns="45000" rIns="90000" bIns="45000"/>
            <a:lstStyle/>
            <a:p>
              <a:pPr algn="ctr">
                <a:lnSpc>
                  <a:spcPct val="100000"/>
                </a:lnSpc>
              </a:pPr>
              <a:r>
                <a:rPr lang="en-US" sz="1050" dirty="0" err="1">
                  <a:solidFill>
                    <a:srgbClr val="000000"/>
                  </a:solidFill>
                  <a:latin typeface="Calibri"/>
                </a:rPr>
                <a:t>Coman</a:t>
              </a:r>
              <a:endParaRPr sz="1050" dirty="0"/>
            </a:p>
          </p:txBody>
        </p:sp>
        <p:sp>
          <p:nvSpPr>
            <p:cNvPr id="13" name="CustomShape 24"/>
            <p:cNvSpPr/>
            <p:nvPr/>
          </p:nvSpPr>
          <p:spPr>
            <a:xfrm>
              <a:off x="6678990" y="4143820"/>
              <a:ext cx="1099860" cy="364680"/>
            </a:xfrm>
            <a:prstGeom prst="rect">
              <a:avLst/>
            </a:prstGeom>
            <a:noFill/>
            <a:ln>
              <a:noFill/>
            </a:ln>
          </p:spPr>
          <p:txBody>
            <a:bodyPr lIns="90000" tIns="45000" rIns="90000" bIns="45000"/>
            <a:lstStyle/>
            <a:p>
              <a:pPr algn="ctr">
                <a:lnSpc>
                  <a:spcPct val="100000"/>
                </a:lnSpc>
              </a:pPr>
              <a:r>
                <a:rPr lang="en-US" sz="1050" dirty="0">
                  <a:solidFill>
                    <a:srgbClr val="000000"/>
                  </a:solidFill>
                  <a:latin typeface="Calibri"/>
                </a:rPr>
                <a:t>Walkman</a:t>
              </a:r>
              <a:endParaRPr sz="1050" dirty="0"/>
            </a:p>
          </p:txBody>
        </p:sp>
        <p:cxnSp>
          <p:nvCxnSpPr>
            <p:cNvPr id="14" name="Straight Arrow Connector 13"/>
            <p:cNvCxnSpPr>
              <a:stCxn id="13" idx="2"/>
              <a:endCxn id="9" idx="0"/>
            </p:cNvCxnSpPr>
            <p:nvPr/>
          </p:nvCxnSpPr>
          <p:spPr>
            <a:xfrm>
              <a:off x="7228920" y="4508500"/>
              <a:ext cx="817500" cy="537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5" idx="2"/>
              <a:endCxn id="11" idx="2"/>
            </p:cNvCxnSpPr>
            <p:nvPr/>
          </p:nvCxnSpPr>
          <p:spPr>
            <a:xfrm rot="10800000">
              <a:off x="1338540" y="4850520"/>
              <a:ext cx="4154068" cy="3691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5" idx="2"/>
              <a:endCxn id="10" idx="1"/>
            </p:cNvCxnSpPr>
            <p:nvPr/>
          </p:nvCxnSpPr>
          <p:spPr>
            <a:xfrm rot="10800000">
              <a:off x="533400" y="2707740"/>
              <a:ext cx="4959208" cy="2511960"/>
            </a:xfrm>
            <a:prstGeom prst="bentConnector3">
              <a:avLst>
                <a:gd name="adj1" fmla="val 1046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0"/>
            </p:cNvCxnSpPr>
            <p:nvPr/>
          </p:nvCxnSpPr>
          <p:spPr>
            <a:xfrm>
              <a:off x="1338540" y="3027240"/>
              <a:ext cx="0" cy="93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7" idx="2"/>
            </p:cNvCxnSpPr>
            <p:nvPr/>
          </p:nvCxnSpPr>
          <p:spPr>
            <a:xfrm flipV="1">
              <a:off x="2143680" y="4041185"/>
              <a:ext cx="1628220" cy="3652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8" idx="1"/>
            </p:cNvCxnSpPr>
            <p:nvPr/>
          </p:nvCxnSpPr>
          <p:spPr>
            <a:xfrm flipV="1">
              <a:off x="2143680" y="1699275"/>
              <a:ext cx="601560" cy="100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5" idx="1"/>
            </p:cNvCxnSpPr>
            <p:nvPr/>
          </p:nvCxnSpPr>
          <p:spPr>
            <a:xfrm flipV="1">
              <a:off x="2143680" y="2706522"/>
              <a:ext cx="601560" cy="1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7" idx="1"/>
            </p:cNvCxnSpPr>
            <p:nvPr/>
          </p:nvCxnSpPr>
          <p:spPr>
            <a:xfrm>
              <a:off x="2143680" y="2707740"/>
              <a:ext cx="599520" cy="9511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3"/>
              <a:endCxn id="33" idx="2"/>
            </p:cNvCxnSpPr>
            <p:nvPr/>
          </p:nvCxnSpPr>
          <p:spPr>
            <a:xfrm>
              <a:off x="4800600" y="1699275"/>
              <a:ext cx="688904" cy="77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33" idx="2"/>
            </p:cNvCxnSpPr>
            <p:nvPr/>
          </p:nvCxnSpPr>
          <p:spPr>
            <a:xfrm flipV="1">
              <a:off x="4800600" y="2476500"/>
              <a:ext cx="688904" cy="230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33" idx="2"/>
            </p:cNvCxnSpPr>
            <p:nvPr/>
          </p:nvCxnSpPr>
          <p:spPr>
            <a:xfrm flipV="1">
              <a:off x="4800600" y="2476500"/>
              <a:ext cx="688904" cy="1182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p:cNvCxnSpPr>
            <p:nvPr/>
          </p:nvCxnSpPr>
          <p:spPr>
            <a:xfrm>
              <a:off x="8034060" y="2650680"/>
              <a:ext cx="412368" cy="37656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2"/>
            </p:cNvCxnSpPr>
            <p:nvPr/>
          </p:nvCxnSpPr>
          <p:spPr>
            <a:xfrm flipH="1">
              <a:off x="7177196" y="2650680"/>
              <a:ext cx="856864" cy="434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 name="Immagin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688" y="2388240"/>
              <a:ext cx="339101" cy="339101"/>
            </a:xfrm>
            <a:prstGeom prst="rect">
              <a:avLst/>
            </a:prstGeom>
          </p:spPr>
        </p:pic>
        <p:pic>
          <p:nvPicPr>
            <p:cNvPr id="28"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6902" y="359181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4612" y="260350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1651000"/>
              <a:ext cx="462188" cy="46218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a:stCxn id="12" idx="2"/>
              <a:endCxn id="9" idx="0"/>
            </p:cNvCxnSpPr>
            <p:nvPr/>
          </p:nvCxnSpPr>
          <p:spPr>
            <a:xfrm flipH="1">
              <a:off x="8046420" y="4508500"/>
              <a:ext cx="400008" cy="53702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32" name="Picture 2" descr="http://wiki.icub.org/images/f/f9/Yarp-yal0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507674">
              <a:off x="5368345" y="2198477"/>
              <a:ext cx="1237027" cy="44982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3" name="Cloud 32"/>
            <p:cNvSpPr/>
            <p:nvPr/>
          </p:nvSpPr>
          <p:spPr>
            <a:xfrm>
              <a:off x="5486400" y="13716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4" name="Straight Arrow Connector 33"/>
            <p:cNvCxnSpPr>
              <a:stCxn id="33" idx="0"/>
              <a:endCxn id="6" idx="1"/>
            </p:cNvCxnSpPr>
            <p:nvPr/>
          </p:nvCxnSpPr>
          <p:spPr>
            <a:xfrm flipV="1">
              <a:off x="6486246" y="2468340"/>
              <a:ext cx="742674"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Cloud 34"/>
            <p:cNvSpPr/>
            <p:nvPr/>
          </p:nvSpPr>
          <p:spPr>
            <a:xfrm>
              <a:off x="5489504" y="41148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36" name="Picture 6" descr="ROS.or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16200000">
              <a:off x="5250087" y="5001502"/>
              <a:ext cx="1460114" cy="41963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37" name="Straight Arrow Connector 36"/>
            <p:cNvCxnSpPr>
              <a:stCxn id="9" idx="1"/>
              <a:endCxn id="35" idx="0"/>
            </p:cNvCxnSpPr>
            <p:nvPr/>
          </p:nvCxnSpPr>
          <p:spPr>
            <a:xfrm flipH="1" flipV="1">
              <a:off x="6489350" y="5219700"/>
              <a:ext cx="751930"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1807" y="4572000"/>
              <a:ext cx="507993" cy="253997"/>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3200" y="1528654"/>
              <a:ext cx="559233" cy="559233"/>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7633" y="3424557"/>
              <a:ext cx="590365" cy="590365"/>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98786" y="2362046"/>
              <a:ext cx="448057" cy="672086"/>
            </a:xfrm>
            <a:prstGeom prst="rect">
              <a:avLst/>
            </a:prstGeom>
          </p:spPr>
        </p:pic>
        <p:pic>
          <p:nvPicPr>
            <p:cNvPr id="42" name="Picture 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89228" y="3044053"/>
              <a:ext cx="810264" cy="1137625"/>
            </a:xfrm>
            <a:prstGeom prst="rect">
              <a:avLst/>
            </a:prstGeom>
          </p:spPr>
        </p:pic>
      </p:grpSp>
      <p:pic>
        <p:nvPicPr>
          <p:cNvPr id="2050" name="Picture 2" descr="https://pbs.twimg.com/media/CGji5gXWoAArjQA.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848218" y="1424289"/>
            <a:ext cx="3160566" cy="5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843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86" y="165781"/>
            <a:ext cx="7696200" cy="944562"/>
          </a:xfrm>
        </p:spPr>
        <p:txBody>
          <a:bodyPr/>
          <a:lstStyle/>
          <a:p>
            <a:r>
              <a:rPr lang="en-US" dirty="0" smtClean="0"/>
              <a:t>Simulators &amp; robots</a:t>
            </a:r>
            <a:endParaRPr lang="en-US" dirty="0"/>
          </a:p>
        </p:txBody>
      </p:sp>
      <p:sp>
        <p:nvSpPr>
          <p:cNvPr id="3" name="Content Placeholder 2"/>
          <p:cNvSpPr>
            <a:spLocks noGrp="1"/>
          </p:cNvSpPr>
          <p:nvPr>
            <p:ph idx="1"/>
          </p:nvPr>
        </p:nvSpPr>
        <p:spPr>
          <a:xfrm>
            <a:off x="402772" y="1132114"/>
            <a:ext cx="8229600" cy="4754563"/>
          </a:xfrm>
        </p:spPr>
        <p:txBody>
          <a:bodyPr>
            <a:normAutofit/>
          </a:bodyPr>
          <a:lstStyle/>
          <a:p>
            <a:r>
              <a:rPr lang="en-US" sz="2000" dirty="0" err="1" smtClean="0"/>
              <a:t>iCub</a:t>
            </a:r>
            <a:r>
              <a:rPr lang="en-US" sz="2000" dirty="0"/>
              <a:t>, COMAN, </a:t>
            </a:r>
            <a:r>
              <a:rPr lang="en-US" sz="2000" dirty="0" smtClean="0"/>
              <a:t>Walk-man, ARMAR III</a:t>
            </a:r>
            <a:endParaRPr lang="en-US" sz="2000" dirty="0"/>
          </a:p>
          <a:p>
            <a:r>
              <a:rPr lang="en-US" sz="2000" dirty="0" err="1" smtClean="0"/>
              <a:t>iCub_SIM</a:t>
            </a:r>
            <a:r>
              <a:rPr lang="en-US" sz="2000" dirty="0" smtClean="0"/>
              <a:t> (in the </a:t>
            </a:r>
            <a:r>
              <a:rPr lang="en-US" sz="2000" dirty="0" err="1" smtClean="0"/>
              <a:t>iCub</a:t>
            </a:r>
            <a:r>
              <a:rPr lang="en-US" sz="2000" dirty="0" smtClean="0"/>
              <a:t> main repository)</a:t>
            </a:r>
          </a:p>
          <a:p>
            <a:r>
              <a:rPr lang="en-US" sz="2000" dirty="0" smtClean="0"/>
              <a:t>Gazebo (</a:t>
            </a:r>
            <a:r>
              <a:rPr lang="en-US" sz="2000" dirty="0" smtClean="0">
                <a:hlinkClick r:id="rId6"/>
              </a:rPr>
              <a:t>https</a:t>
            </a:r>
            <a:r>
              <a:rPr lang="en-US" sz="2000" dirty="0">
                <a:hlinkClick r:id="rId6"/>
              </a:rPr>
              <a:t>://</a:t>
            </a:r>
            <a:r>
              <a:rPr lang="en-US" sz="2000" dirty="0" smtClean="0">
                <a:hlinkClick r:id="rId6"/>
              </a:rPr>
              <a:t>github.com/robotology/gazebo-yarp-plugins</a:t>
            </a:r>
            <a:r>
              <a:rPr lang="en-US" sz="2000" dirty="0" smtClean="0"/>
              <a:t>)</a:t>
            </a:r>
          </a:p>
          <a:p>
            <a:r>
              <a:rPr lang="en-US" sz="2000" dirty="0" err="1" smtClean="0"/>
              <a:t>Robotran</a:t>
            </a:r>
            <a:endParaRPr lang="en-US" sz="2000" dirty="0" smtClean="0"/>
          </a:p>
          <a:p>
            <a:endParaRPr lang="en-US" sz="2000" dirty="0"/>
          </a:p>
        </p:txBody>
      </p:sp>
      <p:pic>
        <p:nvPicPr>
          <p:cNvPr id="4" name="RobotranYarp.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293913" y="3154135"/>
            <a:ext cx="3940629" cy="2216604"/>
          </a:xfrm>
          <a:prstGeom prst="rect">
            <a:avLst/>
          </a:prstGeom>
        </p:spPr>
      </p:pic>
      <p:pic>
        <p:nvPicPr>
          <p:cNvPr id="5" name="armar3-yarp.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936718" y="3102965"/>
            <a:ext cx="4125587" cy="2318944"/>
          </a:xfrm>
          <a:prstGeom prst="rect">
            <a:avLst/>
          </a:prstGeom>
        </p:spPr>
      </p:pic>
      <p:sp>
        <p:nvSpPr>
          <p:cNvPr id="6" name="Rectangle 5"/>
          <p:cNvSpPr/>
          <p:nvPr/>
        </p:nvSpPr>
        <p:spPr>
          <a:xfrm>
            <a:off x="163285" y="5862267"/>
            <a:ext cx="4572000" cy="830997"/>
          </a:xfrm>
          <a:prstGeom prst="rect">
            <a:avLst/>
          </a:prstGeom>
        </p:spPr>
        <p:txBody>
          <a:bodyPr>
            <a:spAutoFit/>
          </a:bodyPr>
          <a:lstStyle/>
          <a:p>
            <a:r>
              <a:rPr lang="en-US" sz="1600" i="1" dirty="0" err="1">
                <a:solidFill>
                  <a:srgbClr val="616365"/>
                </a:solidFill>
              </a:rPr>
              <a:t>Robotran-Yarp</a:t>
            </a:r>
            <a:r>
              <a:rPr lang="en-US" sz="1600" i="1" dirty="0">
                <a:solidFill>
                  <a:srgbClr val="616365"/>
                </a:solidFill>
              </a:rPr>
              <a:t> interface: a framework for real-time controller development based on multibody dynamics simulation, T. Habra, et al., </a:t>
            </a:r>
            <a:r>
              <a:rPr lang="en-US" sz="1600" i="1" dirty="0" smtClean="0">
                <a:solidFill>
                  <a:srgbClr val="616365"/>
                </a:solidFill>
              </a:rPr>
              <a:t>2015</a:t>
            </a:r>
            <a:endParaRPr lang="en-US" sz="1600" i="1" dirty="0">
              <a:solidFill>
                <a:srgbClr val="616365"/>
              </a:solidFill>
            </a:endParaRPr>
          </a:p>
        </p:txBody>
      </p:sp>
      <p:sp>
        <p:nvSpPr>
          <p:cNvPr id="7" name="Rectangle 6"/>
          <p:cNvSpPr/>
          <p:nvPr/>
        </p:nvSpPr>
        <p:spPr>
          <a:xfrm>
            <a:off x="4735285" y="5868020"/>
            <a:ext cx="4267201" cy="830997"/>
          </a:xfrm>
          <a:prstGeom prst="rect">
            <a:avLst/>
          </a:prstGeom>
        </p:spPr>
        <p:txBody>
          <a:bodyPr wrap="square">
            <a:spAutoFit/>
          </a:bodyPr>
          <a:lstStyle/>
          <a:p>
            <a:r>
              <a:rPr lang="en-US" sz="1600" i="1" dirty="0" smtClean="0">
                <a:solidFill>
                  <a:srgbClr val="616365"/>
                </a:solidFill>
              </a:rPr>
              <a:t>Paikan et al., Transferring Object Grasping Skills and Knowledge Across Different Robotic Platforms,  ICAR 2015</a:t>
            </a:r>
            <a:endParaRPr lang="en-US" sz="1600" i="1" dirty="0">
              <a:solidFill>
                <a:srgbClr val="616365"/>
              </a:solidFill>
            </a:endParaRPr>
          </a:p>
        </p:txBody>
      </p:sp>
    </p:spTree>
    <p:extLst>
      <p:ext uri="{BB962C8B-B14F-4D97-AF65-F5344CB8AC3E}">
        <p14:creationId xmlns:p14="http://schemas.microsoft.com/office/powerpoint/2010/main" val="7127407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4"/>
                </p:tgtEl>
              </p:cMediaNode>
            </p:video>
            <p:video>
              <p:cMediaNode vol="80000">
                <p:cTn id="13"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725" y="84633"/>
            <a:ext cx="7696200" cy="944562"/>
          </a:xfrm>
        </p:spPr>
        <p:txBody>
          <a:bodyPr>
            <a:normAutofit/>
          </a:bodyPr>
          <a:lstStyle/>
          <a:p>
            <a:r>
              <a:rPr lang="en-US" dirty="0" smtClean="0"/>
              <a:t>Managing complexity</a:t>
            </a:r>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7292" y="3075387"/>
            <a:ext cx="4366079" cy="37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1884" y="1270659"/>
            <a:ext cx="8003969" cy="3046988"/>
          </a:xfrm>
          <a:prstGeom prst="rect">
            <a:avLst/>
          </a:prstGeom>
          <a:noFill/>
        </p:spPr>
        <p:txBody>
          <a:bodyPr wrap="square" rtlCol="0">
            <a:spAutoFit/>
          </a:bodyPr>
          <a:lstStyle/>
          <a:p>
            <a:r>
              <a:rPr lang="en-US" sz="3200" dirty="0" smtClean="0"/>
              <a:t>In a modular system integration becomes an issue:</a:t>
            </a:r>
          </a:p>
          <a:p>
            <a:pPr marL="457200" indent="-457200">
              <a:buFont typeface="Arial" pitchFamily="34" charset="0"/>
              <a:buChar char="•"/>
            </a:pPr>
            <a:r>
              <a:rPr lang="en-US" sz="3200" dirty="0" smtClean="0"/>
              <a:t>Execution and monitoring</a:t>
            </a:r>
          </a:p>
          <a:p>
            <a:pPr marL="457200" indent="-457200">
              <a:buFont typeface="Arial" pitchFamily="34" charset="0"/>
              <a:buChar char="•"/>
            </a:pPr>
            <a:r>
              <a:rPr lang="en-US" sz="3200" dirty="0" smtClean="0"/>
              <a:t>Development</a:t>
            </a:r>
          </a:p>
          <a:p>
            <a:pPr marL="457200" indent="-457200">
              <a:buFont typeface="Arial" pitchFamily="34" charset="0"/>
              <a:buChar char="•"/>
            </a:pPr>
            <a:r>
              <a:rPr lang="en-US" sz="3200" dirty="0" smtClean="0"/>
              <a:t>Coordination</a:t>
            </a:r>
          </a:p>
          <a:p>
            <a:endParaRPr lang="it-IT" sz="3200" dirty="0"/>
          </a:p>
        </p:txBody>
      </p:sp>
    </p:spTree>
    <p:extLst>
      <p:ext uri="{BB962C8B-B14F-4D97-AF65-F5344CB8AC3E}">
        <p14:creationId xmlns:p14="http://schemas.microsoft.com/office/powerpoint/2010/main" val="61440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Execution and monitoring:</a:t>
            </a:r>
            <a:br>
              <a:rPr lang="en-US" dirty="0" smtClean="0"/>
            </a:br>
            <a:r>
              <a:rPr lang="en-US" dirty="0" smtClean="0"/>
              <a:t>YARP manager</a:t>
            </a:r>
            <a:endParaRPr lang="it-IT" dirty="0"/>
          </a:p>
        </p:txBody>
      </p:sp>
      <p:sp>
        <p:nvSpPr>
          <p:cNvPr id="8" name="Folded Corner 7"/>
          <p:cNvSpPr/>
          <p:nvPr/>
        </p:nvSpPr>
        <p:spPr>
          <a:xfrm>
            <a:off x="333411" y="3199977"/>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US" dirty="0" smtClean="0"/>
              <a:t>vailable resources</a:t>
            </a:r>
            <a:endParaRPr lang="en-US" dirty="0"/>
          </a:p>
        </p:txBody>
      </p:sp>
      <p:sp>
        <p:nvSpPr>
          <p:cNvPr id="9" name="Folded Corner 8"/>
          <p:cNvSpPr/>
          <p:nvPr/>
        </p:nvSpPr>
        <p:spPr>
          <a:xfrm>
            <a:off x="333411" y="1628800"/>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Required</a:t>
            </a:r>
          </a:p>
          <a:p>
            <a:r>
              <a:rPr lang="en-US" sz="1400" dirty="0" smtClean="0"/>
              <a:t>modules connections</a:t>
            </a:r>
          </a:p>
          <a:p>
            <a:r>
              <a:rPr lang="en-US" sz="1400" dirty="0" smtClean="0"/>
              <a:t>nodes</a:t>
            </a:r>
          </a:p>
          <a:p>
            <a:r>
              <a:rPr lang="en-US" sz="1400" dirty="0" smtClean="0"/>
              <a:t>resources</a:t>
            </a:r>
          </a:p>
        </p:txBody>
      </p:sp>
      <p:grpSp>
        <p:nvGrpSpPr>
          <p:cNvPr id="7168" name="Group 7167"/>
          <p:cNvGrpSpPr/>
          <p:nvPr/>
        </p:nvGrpSpPr>
        <p:grpSpPr>
          <a:xfrm>
            <a:off x="6070203" y="5208395"/>
            <a:ext cx="2890917" cy="1535305"/>
            <a:chOff x="1714479" y="3602966"/>
            <a:chExt cx="5671769" cy="2969306"/>
          </a:xfrm>
        </p:grpSpPr>
        <p:sp>
          <p:nvSpPr>
            <p:cNvPr id="10" name="Cloud 9"/>
            <p:cNvSpPr/>
            <p:nvPr/>
          </p:nvSpPr>
          <p:spPr bwMode="auto">
            <a:xfrm>
              <a:off x="3989671" y="3602966"/>
              <a:ext cx="1373473" cy="1061081"/>
            </a:xfrm>
            <a:prstGeom prst="cloud">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pic>
          <p:nvPicPr>
            <p:cNvPr id="1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106" y="5530930"/>
              <a:ext cx="1778191" cy="951719"/>
            </a:xfrm>
            <a:prstGeom prst="rect">
              <a:avLst/>
            </a:prstGeom>
            <a:noFill/>
            <a:ln w="9525">
              <a:noFill/>
              <a:round/>
              <a:headEnd/>
              <a:tailEnd/>
            </a:ln>
          </p:spPr>
        </p:pic>
        <p:pic>
          <p:nvPicPr>
            <p:cNvPr id="1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0254" y="5818679"/>
              <a:ext cx="708806" cy="753593"/>
            </a:xfrm>
            <a:prstGeom prst="rect">
              <a:avLst/>
            </a:prstGeom>
            <a:noFill/>
            <a:ln w="9525">
              <a:noFill/>
              <a:round/>
              <a:headEnd/>
              <a:tailEnd/>
            </a:ln>
          </p:spPr>
        </p:pic>
        <p:pic>
          <p:nvPicPr>
            <p:cNvPr id="13"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43822" y="5723155"/>
              <a:ext cx="768080" cy="849117"/>
            </a:xfrm>
            <a:prstGeom prst="rect">
              <a:avLst/>
            </a:prstGeom>
            <a:noFill/>
            <a:ln w="9525">
              <a:noFill/>
              <a:round/>
              <a:headEnd/>
              <a:tailEnd/>
            </a:ln>
          </p:spPr>
        </p:pic>
        <p:sp>
          <p:nvSpPr>
            <p:cNvPr id="14" name="Line 30"/>
            <p:cNvSpPr>
              <a:spLocks noChangeShapeType="1"/>
            </p:cNvSpPr>
            <p:nvPr/>
          </p:nvSpPr>
          <p:spPr bwMode="auto">
            <a:xfrm>
              <a:off x="2565362" y="6509768"/>
              <a:ext cx="889096" cy="1180"/>
            </a:xfrm>
            <a:prstGeom prst="line">
              <a:avLst/>
            </a:prstGeom>
            <a:noFill/>
            <a:ln w="9525">
              <a:solidFill>
                <a:srgbClr val="000000"/>
              </a:solidFill>
              <a:round/>
              <a:headEnd/>
              <a:tailEnd/>
            </a:ln>
          </p:spPr>
          <p:txBody>
            <a:bodyPr/>
            <a:lstStyle/>
            <a:p>
              <a:endParaRPr lang="en-US"/>
            </a:p>
          </p:txBody>
        </p:sp>
        <p:sp>
          <p:nvSpPr>
            <p:cNvPr id="15" name="Cloud 14"/>
            <p:cNvSpPr/>
            <p:nvPr/>
          </p:nvSpPr>
          <p:spPr bwMode="auto">
            <a:xfrm>
              <a:off x="5677974" y="4403627"/>
              <a:ext cx="1708274" cy="1166530"/>
            </a:xfrm>
            <a:prstGeom prst="cloud">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6" name="Cloud 15"/>
            <p:cNvSpPr/>
            <p:nvPr/>
          </p:nvSpPr>
          <p:spPr bwMode="auto">
            <a:xfrm>
              <a:off x="1714479" y="4012154"/>
              <a:ext cx="1444651" cy="980675"/>
            </a:xfrm>
            <a:prstGeom prst="cloud">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7" name="Oval 23"/>
            <p:cNvSpPr>
              <a:spLocks noChangeArrowheads="1"/>
            </p:cNvSpPr>
            <p:nvPr/>
          </p:nvSpPr>
          <p:spPr bwMode="auto">
            <a:xfrm>
              <a:off x="1867706" y="4297632"/>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8" name="Oval 24"/>
            <p:cNvSpPr>
              <a:spLocks noChangeArrowheads="1"/>
            </p:cNvSpPr>
            <p:nvPr/>
          </p:nvSpPr>
          <p:spPr bwMode="auto">
            <a:xfrm>
              <a:off x="2336350" y="459639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9" name="Oval 25"/>
            <p:cNvSpPr>
              <a:spLocks noChangeArrowheads="1"/>
            </p:cNvSpPr>
            <p:nvPr/>
          </p:nvSpPr>
          <p:spPr bwMode="auto">
            <a:xfrm>
              <a:off x="2648781" y="4148251"/>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0" name="Oval 26"/>
            <p:cNvSpPr>
              <a:spLocks noChangeArrowheads="1"/>
            </p:cNvSpPr>
            <p:nvPr/>
          </p:nvSpPr>
          <p:spPr bwMode="auto">
            <a:xfrm>
              <a:off x="5961860" y="4926946"/>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1" name="Oval 27"/>
            <p:cNvSpPr>
              <a:spLocks noChangeArrowheads="1"/>
            </p:cNvSpPr>
            <p:nvPr/>
          </p:nvSpPr>
          <p:spPr bwMode="auto">
            <a:xfrm>
              <a:off x="6274291"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2" name="Oval 28"/>
            <p:cNvSpPr>
              <a:spLocks noChangeArrowheads="1"/>
            </p:cNvSpPr>
            <p:nvPr/>
          </p:nvSpPr>
          <p:spPr bwMode="auto">
            <a:xfrm>
              <a:off x="6430506" y="507632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3" name="Oval 29"/>
            <p:cNvSpPr>
              <a:spLocks noChangeArrowheads="1"/>
            </p:cNvSpPr>
            <p:nvPr/>
          </p:nvSpPr>
          <p:spPr bwMode="auto">
            <a:xfrm>
              <a:off x="6742936"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24" name="AutoShape 33"/>
            <p:cNvCxnSpPr>
              <a:cxnSpLocks noChangeShapeType="1"/>
              <a:stCxn id="17" idx="5"/>
              <a:endCxn id="18" idx="2"/>
            </p:cNvCxnSpPr>
            <p:nvPr/>
          </p:nvCxnSpPr>
          <p:spPr bwMode="auto">
            <a:xfrm>
              <a:off x="2134574" y="4552825"/>
              <a:ext cx="201778" cy="192950"/>
            </a:xfrm>
            <a:prstGeom prst="curvedConnector3">
              <a:avLst>
                <a:gd name="adj1" fmla="val 50000"/>
              </a:avLst>
            </a:prstGeom>
            <a:noFill/>
            <a:ln w="10800">
              <a:solidFill>
                <a:srgbClr val="000000"/>
              </a:solidFill>
              <a:round/>
              <a:headEnd/>
              <a:tailEnd type="triangle" w="med" len="med"/>
            </a:ln>
          </p:spPr>
        </p:cxnSp>
        <p:cxnSp>
          <p:nvCxnSpPr>
            <p:cNvPr id="25" name="AutoShape 34"/>
            <p:cNvCxnSpPr>
              <a:cxnSpLocks noChangeShapeType="1"/>
              <a:stCxn id="18" idx="7"/>
              <a:endCxn id="19" idx="4"/>
            </p:cNvCxnSpPr>
            <p:nvPr/>
          </p:nvCxnSpPr>
          <p:spPr bwMode="auto">
            <a:xfrm rot="5400000" flipH="1" flipV="1">
              <a:off x="2607443" y="4442597"/>
              <a:ext cx="193134" cy="201970"/>
            </a:xfrm>
            <a:prstGeom prst="curvedConnector3">
              <a:avLst>
                <a:gd name="adj1" fmla="val 50000"/>
              </a:avLst>
            </a:prstGeom>
            <a:noFill/>
            <a:ln w="10800">
              <a:solidFill>
                <a:srgbClr val="000000"/>
              </a:solidFill>
              <a:round/>
              <a:headEnd/>
              <a:tailEnd type="triangle" w="med" len="med"/>
            </a:ln>
          </p:spPr>
        </p:cxnSp>
        <p:cxnSp>
          <p:nvCxnSpPr>
            <p:cNvPr id="26" name="AutoShape 35"/>
            <p:cNvCxnSpPr>
              <a:cxnSpLocks noChangeShapeType="1"/>
              <a:stCxn id="19" idx="2"/>
              <a:endCxn id="17" idx="6"/>
            </p:cNvCxnSpPr>
            <p:nvPr/>
          </p:nvCxnSpPr>
          <p:spPr bwMode="auto">
            <a:xfrm flipH="1">
              <a:off x="2179052" y="4297632"/>
              <a:ext cx="468645" cy="149382"/>
            </a:xfrm>
            <a:prstGeom prst="curvedConnector3">
              <a:avLst>
                <a:gd name="adj1" fmla="val 50000"/>
              </a:avLst>
            </a:prstGeom>
            <a:noFill/>
            <a:ln w="10800">
              <a:solidFill>
                <a:srgbClr val="000000"/>
              </a:solidFill>
              <a:round/>
              <a:headEnd/>
              <a:tailEnd type="triangle" w="med" len="med"/>
            </a:ln>
          </p:spPr>
        </p:cxnSp>
        <p:cxnSp>
          <p:nvCxnSpPr>
            <p:cNvPr id="27" name="AutoShape 36"/>
            <p:cNvCxnSpPr>
              <a:cxnSpLocks noChangeShapeType="1"/>
              <a:stCxn id="20" idx="6"/>
              <a:endCxn id="22" idx="2"/>
            </p:cNvCxnSpPr>
            <p:nvPr/>
          </p:nvCxnSpPr>
          <p:spPr bwMode="auto">
            <a:xfrm>
              <a:off x="6273205" y="5076327"/>
              <a:ext cx="157300" cy="149382"/>
            </a:xfrm>
            <a:prstGeom prst="curvedConnector3">
              <a:avLst>
                <a:gd name="adj1" fmla="val 50000"/>
              </a:avLst>
            </a:prstGeom>
            <a:noFill/>
            <a:ln w="10800">
              <a:solidFill>
                <a:srgbClr val="000000"/>
              </a:solidFill>
              <a:round/>
              <a:headEnd/>
              <a:tailEnd type="triangle" w="med" len="med"/>
            </a:ln>
          </p:spPr>
        </p:cxnSp>
        <p:cxnSp>
          <p:nvCxnSpPr>
            <p:cNvPr id="28" name="AutoShape 37"/>
            <p:cNvCxnSpPr>
              <a:cxnSpLocks noChangeShapeType="1"/>
              <a:stCxn id="22" idx="7"/>
              <a:endCxn id="23" idx="3"/>
            </p:cNvCxnSpPr>
            <p:nvPr/>
          </p:nvCxnSpPr>
          <p:spPr bwMode="auto">
            <a:xfrm flipV="1">
              <a:off x="6697372" y="4883378"/>
              <a:ext cx="91126" cy="236520"/>
            </a:xfrm>
            <a:prstGeom prst="curvedConnector3">
              <a:avLst>
                <a:gd name="adj1" fmla="val 50000"/>
              </a:avLst>
            </a:prstGeom>
            <a:noFill/>
            <a:ln w="10800">
              <a:solidFill>
                <a:srgbClr val="000000"/>
              </a:solidFill>
              <a:round/>
              <a:headEnd/>
              <a:tailEnd type="triangle" w="med" len="med"/>
            </a:ln>
          </p:spPr>
        </p:cxnSp>
        <p:cxnSp>
          <p:nvCxnSpPr>
            <p:cNvPr id="29" name="AutoShape 38"/>
            <p:cNvCxnSpPr>
              <a:cxnSpLocks noChangeShapeType="1"/>
              <a:stCxn id="20" idx="0"/>
              <a:endCxn id="21" idx="2"/>
            </p:cNvCxnSpPr>
            <p:nvPr/>
          </p:nvCxnSpPr>
          <p:spPr bwMode="auto">
            <a:xfrm rot="5400000" flipH="1" flipV="1">
              <a:off x="6121493" y="4774148"/>
              <a:ext cx="149381" cy="156216"/>
            </a:xfrm>
            <a:prstGeom prst="curvedConnector2">
              <a:avLst/>
            </a:prstGeom>
            <a:noFill/>
            <a:ln w="10800">
              <a:solidFill>
                <a:srgbClr val="000000"/>
              </a:solidFill>
              <a:round/>
              <a:headEnd/>
              <a:tailEnd type="triangle" w="med" len="med"/>
            </a:ln>
          </p:spPr>
        </p:cxnSp>
        <p:cxnSp>
          <p:nvCxnSpPr>
            <p:cNvPr id="30" name="AutoShape 39"/>
            <p:cNvCxnSpPr>
              <a:cxnSpLocks noChangeShapeType="1"/>
              <a:stCxn id="23" idx="2"/>
              <a:endCxn id="21" idx="6"/>
            </p:cNvCxnSpPr>
            <p:nvPr/>
          </p:nvCxnSpPr>
          <p:spPr bwMode="auto">
            <a:xfrm flipH="1">
              <a:off x="6585634" y="4777565"/>
              <a:ext cx="156214" cy="1036"/>
            </a:xfrm>
            <a:prstGeom prst="curvedConnector3">
              <a:avLst>
                <a:gd name="adj1" fmla="val 50000"/>
              </a:avLst>
            </a:prstGeom>
            <a:noFill/>
            <a:ln w="10800">
              <a:solidFill>
                <a:srgbClr val="000000"/>
              </a:solidFill>
              <a:round/>
              <a:headEnd/>
              <a:tailEnd type="triangle" w="med" len="med"/>
            </a:ln>
          </p:spPr>
        </p:cxnSp>
        <p:sp>
          <p:nvSpPr>
            <p:cNvPr id="31" name="Cloud 30"/>
            <p:cNvSpPr/>
            <p:nvPr/>
          </p:nvSpPr>
          <p:spPr bwMode="auto">
            <a:xfrm>
              <a:off x="3147276" y="4628184"/>
              <a:ext cx="1708274" cy="1168688"/>
            </a:xfrm>
            <a:prstGeom prst="cloud">
              <a:avLst/>
            </a:prstGeom>
            <a:solidFill>
              <a:srgbClr val="00B8FF"/>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32" name="Oval 26"/>
            <p:cNvSpPr>
              <a:spLocks noChangeArrowheads="1"/>
            </p:cNvSpPr>
            <p:nvPr/>
          </p:nvSpPr>
          <p:spPr bwMode="auto">
            <a:xfrm>
              <a:off x="3431764" y="5153108"/>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3" name="Oval 27"/>
            <p:cNvSpPr>
              <a:spLocks noChangeArrowheads="1"/>
            </p:cNvSpPr>
            <p:nvPr/>
          </p:nvSpPr>
          <p:spPr bwMode="auto">
            <a:xfrm>
              <a:off x="3750635" y="487903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4" name="Oval 28"/>
            <p:cNvSpPr>
              <a:spLocks noChangeArrowheads="1"/>
            </p:cNvSpPr>
            <p:nvPr/>
          </p:nvSpPr>
          <p:spPr bwMode="auto">
            <a:xfrm>
              <a:off x="3900407" y="5302489"/>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5" name="Oval 29"/>
            <p:cNvSpPr>
              <a:spLocks noChangeArrowheads="1"/>
            </p:cNvSpPr>
            <p:nvPr/>
          </p:nvSpPr>
          <p:spPr bwMode="auto">
            <a:xfrm>
              <a:off x="4212838" y="485434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36" name="AutoShape 36"/>
            <p:cNvCxnSpPr>
              <a:cxnSpLocks noChangeShapeType="1"/>
              <a:stCxn id="32" idx="6"/>
              <a:endCxn id="34" idx="2"/>
            </p:cNvCxnSpPr>
            <p:nvPr/>
          </p:nvCxnSpPr>
          <p:spPr bwMode="auto">
            <a:xfrm>
              <a:off x="3743108" y="5302489"/>
              <a:ext cx="157300" cy="149382"/>
            </a:xfrm>
            <a:prstGeom prst="curvedConnector3">
              <a:avLst>
                <a:gd name="adj1" fmla="val 50000"/>
              </a:avLst>
            </a:prstGeom>
            <a:noFill/>
            <a:ln w="10800">
              <a:solidFill>
                <a:srgbClr val="000000"/>
              </a:solidFill>
              <a:round/>
              <a:headEnd/>
              <a:tailEnd type="triangle" w="med" len="med"/>
            </a:ln>
          </p:spPr>
        </p:cxnSp>
        <p:cxnSp>
          <p:nvCxnSpPr>
            <p:cNvPr id="37" name="AutoShape 37"/>
            <p:cNvCxnSpPr>
              <a:cxnSpLocks noChangeShapeType="1"/>
              <a:stCxn id="34" idx="7"/>
              <a:endCxn id="35" idx="3"/>
            </p:cNvCxnSpPr>
            <p:nvPr/>
          </p:nvCxnSpPr>
          <p:spPr bwMode="auto">
            <a:xfrm flipV="1">
              <a:off x="4167276" y="5109538"/>
              <a:ext cx="91126" cy="236520"/>
            </a:xfrm>
            <a:prstGeom prst="curvedConnector3">
              <a:avLst>
                <a:gd name="adj1" fmla="val 50000"/>
              </a:avLst>
            </a:prstGeom>
            <a:noFill/>
            <a:ln w="10800">
              <a:solidFill>
                <a:srgbClr val="000000"/>
              </a:solidFill>
              <a:round/>
              <a:headEnd/>
              <a:tailEnd type="triangle" w="med" len="med"/>
            </a:ln>
          </p:spPr>
        </p:cxnSp>
        <p:cxnSp>
          <p:nvCxnSpPr>
            <p:cNvPr id="38" name="AutoShape 38"/>
            <p:cNvCxnSpPr>
              <a:cxnSpLocks noChangeShapeType="1"/>
              <a:stCxn id="32" idx="0"/>
              <a:endCxn id="33" idx="2"/>
            </p:cNvCxnSpPr>
            <p:nvPr/>
          </p:nvCxnSpPr>
          <p:spPr bwMode="auto">
            <a:xfrm rot="5400000" flipH="1" flipV="1">
              <a:off x="3606962" y="5009437"/>
              <a:ext cx="124689" cy="162656"/>
            </a:xfrm>
            <a:prstGeom prst="curvedConnector2">
              <a:avLst/>
            </a:prstGeom>
            <a:noFill/>
            <a:ln w="10800">
              <a:solidFill>
                <a:srgbClr val="000000"/>
              </a:solidFill>
              <a:round/>
              <a:headEnd/>
              <a:tailEnd type="triangle" w="med" len="med"/>
            </a:ln>
          </p:spPr>
        </p:cxnSp>
        <p:cxnSp>
          <p:nvCxnSpPr>
            <p:cNvPr id="39" name="AutoShape 39"/>
            <p:cNvCxnSpPr>
              <a:cxnSpLocks noChangeShapeType="1"/>
              <a:stCxn id="35" idx="2"/>
              <a:endCxn id="33" idx="6"/>
            </p:cNvCxnSpPr>
            <p:nvPr/>
          </p:nvCxnSpPr>
          <p:spPr bwMode="auto">
            <a:xfrm rot="10800000" flipV="1">
              <a:off x="4063064" y="5003727"/>
              <a:ext cx="149775" cy="24692"/>
            </a:xfrm>
            <a:prstGeom prst="curvedConnector3">
              <a:avLst>
                <a:gd name="adj1" fmla="val 50000"/>
              </a:avLst>
            </a:prstGeom>
            <a:noFill/>
            <a:ln w="10800">
              <a:solidFill>
                <a:srgbClr val="000000"/>
              </a:solidFill>
              <a:round/>
              <a:headEnd/>
              <a:tailEnd type="triangle" w="med" len="med"/>
            </a:ln>
          </p:spPr>
        </p:cxnSp>
        <p:cxnSp>
          <p:nvCxnSpPr>
            <p:cNvPr id="40" name="Curved Connector 64"/>
            <p:cNvCxnSpPr>
              <a:cxnSpLocks noChangeShapeType="1"/>
              <a:stCxn id="18" idx="4"/>
              <a:endCxn id="32" idx="2"/>
            </p:cNvCxnSpPr>
            <p:nvPr/>
          </p:nvCxnSpPr>
          <p:spPr bwMode="auto">
            <a:xfrm rot="16200000" flipH="1">
              <a:off x="2758499" y="4629224"/>
              <a:ext cx="407330" cy="939197"/>
            </a:xfrm>
            <a:prstGeom prst="curvedConnector2">
              <a:avLst/>
            </a:prstGeom>
            <a:noFill/>
            <a:ln w="10800">
              <a:solidFill>
                <a:srgbClr val="000000"/>
              </a:solidFill>
              <a:round/>
              <a:headEnd/>
              <a:tailEnd type="triangle" w="med" len="med"/>
            </a:ln>
          </p:spPr>
        </p:cxnSp>
        <p:cxnSp>
          <p:nvCxnSpPr>
            <p:cNvPr id="41" name="Curved Connector 66"/>
            <p:cNvCxnSpPr>
              <a:cxnSpLocks noChangeShapeType="1"/>
              <a:stCxn id="44" idx="2"/>
              <a:endCxn id="33" idx="0"/>
            </p:cNvCxnSpPr>
            <p:nvPr/>
          </p:nvCxnSpPr>
          <p:spPr bwMode="auto">
            <a:xfrm rot="10800000" flipV="1">
              <a:off x="3906850" y="4361807"/>
              <a:ext cx="531386" cy="517230"/>
            </a:xfrm>
            <a:prstGeom prst="curvedConnector2">
              <a:avLst/>
            </a:prstGeom>
            <a:noFill/>
            <a:ln w="10800">
              <a:solidFill>
                <a:srgbClr val="000000"/>
              </a:solidFill>
              <a:round/>
              <a:headEnd/>
              <a:tailEnd type="triangle" w="med" len="med"/>
            </a:ln>
          </p:spPr>
        </p:cxnSp>
        <p:cxnSp>
          <p:nvCxnSpPr>
            <p:cNvPr id="42" name="Curved Connector 68"/>
            <p:cNvCxnSpPr>
              <a:cxnSpLocks noChangeShapeType="1"/>
              <a:stCxn id="34" idx="4"/>
              <a:endCxn id="20" idx="3"/>
            </p:cNvCxnSpPr>
            <p:nvPr/>
          </p:nvCxnSpPr>
          <p:spPr bwMode="auto">
            <a:xfrm rot="5400000" flipH="1" flipV="1">
              <a:off x="4822471" y="4416107"/>
              <a:ext cx="419295" cy="1950993"/>
            </a:xfrm>
            <a:prstGeom prst="curvedConnector3">
              <a:avLst>
                <a:gd name="adj1" fmla="val -56012"/>
              </a:avLst>
            </a:prstGeom>
            <a:noFill/>
            <a:ln w="10800">
              <a:solidFill>
                <a:srgbClr val="000000"/>
              </a:solidFill>
              <a:round/>
              <a:headEnd/>
              <a:tailEnd type="triangle" w="med" len="med"/>
            </a:ln>
          </p:spPr>
        </p:cxnSp>
        <p:cxnSp>
          <p:nvCxnSpPr>
            <p:cNvPr id="43" name="Shape 70"/>
            <p:cNvCxnSpPr>
              <a:cxnSpLocks noChangeShapeType="1"/>
              <a:endCxn id="21" idx="1"/>
            </p:cNvCxnSpPr>
            <p:nvPr/>
          </p:nvCxnSpPr>
          <p:spPr bwMode="auto">
            <a:xfrm flipV="1">
              <a:off x="4525268" y="4671937"/>
              <a:ext cx="1794777" cy="320893"/>
            </a:xfrm>
            <a:prstGeom prst="curvedConnector4">
              <a:avLst>
                <a:gd name="adj1" fmla="val 38960"/>
                <a:gd name="adj2" fmla="val 213040"/>
              </a:avLst>
            </a:prstGeom>
            <a:noFill/>
            <a:ln w="10800">
              <a:solidFill>
                <a:srgbClr val="000000"/>
              </a:solidFill>
              <a:round/>
              <a:headEnd/>
              <a:tailEnd type="triangle" w="med" len="med"/>
            </a:ln>
          </p:spPr>
        </p:cxnSp>
        <p:sp>
          <p:nvSpPr>
            <p:cNvPr id="44" name="Oval 26"/>
            <p:cNvSpPr>
              <a:spLocks noChangeArrowheads="1"/>
            </p:cNvSpPr>
            <p:nvPr/>
          </p:nvSpPr>
          <p:spPr bwMode="auto">
            <a:xfrm>
              <a:off x="4438235" y="4204127"/>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5" name="Oval 27"/>
            <p:cNvSpPr>
              <a:spLocks noChangeArrowheads="1"/>
            </p:cNvSpPr>
            <p:nvPr/>
          </p:nvSpPr>
          <p:spPr bwMode="auto">
            <a:xfrm>
              <a:off x="4282022"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6" name="Oval 29"/>
            <p:cNvSpPr>
              <a:spLocks noChangeArrowheads="1"/>
            </p:cNvSpPr>
            <p:nvPr/>
          </p:nvSpPr>
          <p:spPr bwMode="auto">
            <a:xfrm>
              <a:off x="4750665"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47" name="Curved Connector 62"/>
            <p:cNvCxnSpPr>
              <a:cxnSpLocks noChangeShapeType="1"/>
              <a:stCxn id="19" idx="7"/>
              <a:endCxn id="45" idx="2"/>
            </p:cNvCxnSpPr>
            <p:nvPr/>
          </p:nvCxnSpPr>
          <p:spPr bwMode="auto">
            <a:xfrm rot="5400000" flipH="1" flipV="1">
              <a:off x="3496396" y="3406378"/>
              <a:ext cx="204686" cy="1366565"/>
            </a:xfrm>
            <a:prstGeom prst="curvedConnector2">
              <a:avLst/>
            </a:prstGeom>
            <a:noFill/>
            <a:ln w="10800">
              <a:solidFill>
                <a:srgbClr val="000000"/>
              </a:solidFill>
              <a:round/>
              <a:headEnd/>
              <a:tailEnd type="triangle" w="med" len="med"/>
            </a:ln>
          </p:spPr>
        </p:cxnSp>
        <p:cxnSp>
          <p:nvCxnSpPr>
            <p:cNvPr id="48" name="Straight Arrow Connector 72"/>
            <p:cNvCxnSpPr>
              <a:cxnSpLocks noChangeShapeType="1"/>
              <a:stCxn id="46" idx="3"/>
              <a:endCxn id="44" idx="7"/>
            </p:cNvCxnSpPr>
            <p:nvPr/>
          </p:nvCxnSpPr>
          <p:spPr bwMode="auto">
            <a:xfrm rot="5400000">
              <a:off x="4674917" y="4128807"/>
              <a:ext cx="151496" cy="91509"/>
            </a:xfrm>
            <a:prstGeom prst="straightConnector1">
              <a:avLst/>
            </a:prstGeom>
            <a:noFill/>
            <a:ln w="10800">
              <a:solidFill>
                <a:srgbClr val="000000"/>
              </a:solidFill>
              <a:round/>
              <a:headEnd/>
              <a:tailEnd type="triangle" w="med" len="med"/>
            </a:ln>
          </p:spPr>
        </p:cxnSp>
        <p:cxnSp>
          <p:nvCxnSpPr>
            <p:cNvPr id="49" name="Curved Connector 75"/>
            <p:cNvCxnSpPr>
              <a:cxnSpLocks noChangeShapeType="1"/>
              <a:stCxn id="45" idx="6"/>
              <a:endCxn id="46" idx="2"/>
            </p:cNvCxnSpPr>
            <p:nvPr/>
          </p:nvCxnSpPr>
          <p:spPr bwMode="auto">
            <a:xfrm>
              <a:off x="4594451" y="3987316"/>
              <a:ext cx="156214" cy="1096"/>
            </a:xfrm>
            <a:prstGeom prst="curvedConnector3">
              <a:avLst>
                <a:gd name="adj1" fmla="val 50000"/>
              </a:avLst>
            </a:prstGeom>
            <a:noFill/>
            <a:ln w="10800">
              <a:solidFill>
                <a:srgbClr val="000000"/>
              </a:solidFill>
              <a:round/>
              <a:headEnd/>
              <a:tailEnd type="triangle" w="med" len="med"/>
            </a:ln>
          </p:spPr>
        </p:cxnSp>
        <p:cxnSp>
          <p:nvCxnSpPr>
            <p:cNvPr id="50" name="Shape 79"/>
            <p:cNvCxnSpPr>
              <a:cxnSpLocks noChangeShapeType="1"/>
              <a:stCxn id="46" idx="6"/>
              <a:endCxn id="21" idx="0"/>
            </p:cNvCxnSpPr>
            <p:nvPr/>
          </p:nvCxnSpPr>
          <p:spPr bwMode="auto">
            <a:xfrm>
              <a:off x="5063094" y="3987318"/>
              <a:ext cx="1367412" cy="640866"/>
            </a:xfrm>
            <a:prstGeom prst="curvedConnector2">
              <a:avLst/>
            </a:prstGeom>
            <a:noFill/>
            <a:ln w="10800">
              <a:solidFill>
                <a:srgbClr val="000000"/>
              </a:solidFill>
              <a:round/>
              <a:headEnd/>
              <a:tailEnd type="triangle" w="med" len="med"/>
            </a:ln>
          </p:spPr>
        </p:cxnSp>
      </p:grpSp>
      <p:sp>
        <p:nvSpPr>
          <p:cNvPr id="7169" name="Down Arrow 7168"/>
          <p:cNvSpPr/>
          <p:nvPr/>
        </p:nvSpPr>
        <p:spPr>
          <a:xfrm rot="19131410">
            <a:off x="7210041" y="4486370"/>
            <a:ext cx="371949" cy="545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Down Arrow 54"/>
          <p:cNvSpPr/>
          <p:nvPr/>
        </p:nvSpPr>
        <p:spPr>
          <a:xfrm rot="16200000">
            <a:off x="1618538" y="2765730"/>
            <a:ext cx="320743" cy="545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266"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83130" y="1415688"/>
            <a:ext cx="4869465" cy="345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0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457" y="103932"/>
            <a:ext cx="7696200" cy="944562"/>
          </a:xfrm>
        </p:spPr>
        <p:txBody>
          <a:bodyPr vert="horz" lIns="91440" tIns="45720" rIns="91440" bIns="45720" rtlCol="0" anchor="ctr">
            <a:normAutofit/>
          </a:bodyPr>
          <a:lstStyle/>
          <a:p>
            <a:r>
              <a:rPr lang="en-US" sz="4000" dirty="0" smtClean="0"/>
              <a:t>Motivations</a:t>
            </a:r>
            <a:endParaRPr lang="it-IT" sz="4000" dirty="0"/>
          </a:p>
        </p:txBody>
      </p:sp>
      <p:pic>
        <p:nvPicPr>
          <p:cNvPr id="3074" name="Picture 2" descr="http://his.anthropomatik.kit.edu/img/t0_armar3a.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2353" y="3188042"/>
            <a:ext cx="2661248" cy="35425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i.telegraph.co.uk/multimedia/archive/02049/asimo_2049641b.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5887" y="3230246"/>
            <a:ext cx="2624992" cy="16427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www.blogcdn.com/www.engadget.com/media/2010/04/pr2robot-04-05-201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50374" y="5157701"/>
            <a:ext cx="2829236" cy="1589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www.techdigest.tv/motoman-sda10-robot-cooking-thumb-400x295.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16890" y="5094201"/>
            <a:ext cx="2240796" cy="1652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4" name="Picture 12" descr="C:\nat\work-media\pictures\icub\2011-summer\iros-demo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47286" y="1345292"/>
            <a:ext cx="2650436" cy="17462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Bicentennial Man (199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4241" y="1345292"/>
            <a:ext cx="2486584" cy="1634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Bicentennial Man (199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209878" y="1345292"/>
            <a:ext cx="2583924" cy="1742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www.boston.com/business/technology/innoeco/baxter.jpe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13347" y="3283514"/>
            <a:ext cx="2766263" cy="15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3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66"/>
            <a:ext cx="9144000" cy="944562"/>
          </a:xfrm>
        </p:spPr>
        <p:txBody>
          <a:bodyPr>
            <a:normAutofit/>
          </a:bodyPr>
          <a:lstStyle/>
          <a:p>
            <a:r>
              <a:rPr lang="en-US" sz="4000" dirty="0" smtClean="0"/>
              <a:t>Tools for rapid development</a:t>
            </a:r>
            <a:endParaRPr lang="it-IT" sz="4000" dirty="0"/>
          </a:p>
        </p:txBody>
      </p:sp>
      <p:sp>
        <p:nvSpPr>
          <p:cNvPr id="30" name="Rectangle 29"/>
          <p:cNvSpPr/>
          <p:nvPr/>
        </p:nvSpPr>
        <p:spPr>
          <a:xfrm>
            <a:off x="103239" y="857161"/>
            <a:ext cx="8707129" cy="1594283"/>
          </a:xfrm>
          <a:prstGeom prst="rect">
            <a:avLst/>
          </a:prstGeom>
        </p:spPr>
        <p:txBody>
          <a:bodyPr wrap="square">
            <a:spAutoFit/>
          </a:bodyPr>
          <a:lstStyle/>
          <a:p>
            <a:pPr marL="342900" indent="-342900">
              <a:lnSpc>
                <a:spcPct val="116000"/>
              </a:lnSpc>
              <a:spcBef>
                <a:spcPct val="20000"/>
              </a:spcBef>
              <a:buFont typeface="Arial" pitchFamily="34" charset="0"/>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YARP builder: graphical tool to design application</a:t>
            </a:r>
          </a:p>
          <a:p>
            <a:pPr marL="342900" indent="-342900">
              <a:buFont typeface="Arial" pitchFamily="34" charset="0"/>
              <a:buChar char="•"/>
            </a:pPr>
            <a:r>
              <a:rPr lang="en-US" sz="2000" dirty="0" smtClean="0"/>
              <a:t>Interface Definition Language (IDL):</a:t>
            </a:r>
            <a:endParaRPr lang="en-US" sz="2000" dirty="0"/>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formalization </a:t>
            </a:r>
            <a:r>
              <a:rPr lang="en-US" sz="2000" dirty="0"/>
              <a:t>of types and interfaces between modules</a:t>
            </a:r>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a:t>automatic generation of message handlers</a:t>
            </a:r>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31727" y="2513995"/>
            <a:ext cx="5768825" cy="41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230978" y="1712683"/>
            <a:ext cx="6226726" cy="4462486"/>
          </a:xfrm>
          <a:prstGeom prst="rect">
            <a:avLst/>
          </a:prstGeom>
        </p:spPr>
      </p:pic>
      <p:sp>
        <p:nvSpPr>
          <p:cNvPr id="2" name="Title 1"/>
          <p:cNvSpPr>
            <a:spLocks noGrp="1"/>
          </p:cNvSpPr>
          <p:nvPr>
            <p:ph type="title"/>
          </p:nvPr>
        </p:nvSpPr>
        <p:spPr/>
        <p:txBody>
          <a:bodyPr/>
          <a:lstStyle/>
          <a:p>
            <a:r>
              <a:rPr lang="en-US" dirty="0" smtClean="0"/>
              <a:t>Coordinating modules</a:t>
            </a:r>
            <a:endParaRPr lang="it-IT" dirty="0"/>
          </a:p>
        </p:txBody>
      </p:sp>
      <p:sp>
        <p:nvSpPr>
          <p:cNvPr id="5" name="Oval 4"/>
          <p:cNvSpPr/>
          <p:nvPr/>
        </p:nvSpPr>
        <p:spPr>
          <a:xfrm>
            <a:off x="3633849" y="2861953"/>
            <a:ext cx="2375065" cy="1779848"/>
          </a:xfrm>
          <a:prstGeom prst="ellipse">
            <a:avLst/>
          </a:prstGeom>
          <a:noFill/>
          <a:ln w="508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843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020" y="126048"/>
            <a:ext cx="7696200" cy="944562"/>
          </a:xfrm>
        </p:spPr>
        <p:txBody>
          <a:bodyPr/>
          <a:lstStyle/>
          <a:p>
            <a:r>
              <a:rPr lang="en-US" dirty="0" smtClean="0"/>
              <a:t>Arbitration and coordination</a:t>
            </a:r>
            <a:endParaRPr lang="it-IT"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0595" y="2517973"/>
            <a:ext cx="5582653" cy="186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956850" y="6399350"/>
            <a:ext cx="7187150" cy="338554"/>
          </a:xfrm>
          <a:prstGeom prst="rect">
            <a:avLst/>
          </a:prstGeom>
        </p:spPr>
        <p:txBody>
          <a:bodyPr wrap="square">
            <a:spAutoFit/>
          </a:bodyPr>
          <a:lstStyle/>
          <a:p>
            <a:r>
              <a:rPr lang="en-US" sz="1600" dirty="0"/>
              <a:t>Paikan, A., </a:t>
            </a:r>
            <a:r>
              <a:rPr lang="en-US" sz="1600" dirty="0" smtClean="0"/>
              <a:t>et. al.,</a:t>
            </a:r>
            <a:r>
              <a:rPr lang="en-US" sz="1600" dirty="0"/>
              <a:t> </a:t>
            </a:r>
            <a:r>
              <a:rPr lang="en-US" sz="1600" i="1" dirty="0"/>
              <a:t>Data Flow Port's Monitoring and Arbitration</a:t>
            </a:r>
            <a:r>
              <a:rPr lang="en-US" sz="1600" dirty="0"/>
              <a:t>, </a:t>
            </a:r>
            <a:r>
              <a:rPr lang="en-US" sz="1600" dirty="0" err="1" smtClean="0"/>
              <a:t>Joser</a:t>
            </a:r>
            <a:r>
              <a:rPr lang="en-US" sz="1600" dirty="0" smtClean="0"/>
              <a:t> 2014.</a:t>
            </a:r>
            <a:endParaRPr lang="en-US" sz="1600" dirty="0"/>
          </a:p>
        </p:txBody>
      </p:sp>
    </p:spTree>
    <p:extLst>
      <p:ext uri="{BB962C8B-B14F-4D97-AF65-F5344CB8AC3E}">
        <p14:creationId xmlns:p14="http://schemas.microsoft.com/office/powerpoint/2010/main" val="16035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6214" y="1468355"/>
            <a:ext cx="5164176" cy="2285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880" y="4262988"/>
            <a:ext cx="4010393" cy="219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12886" y="4095748"/>
            <a:ext cx="3694230" cy="239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922020" y="126048"/>
            <a:ext cx="7696200" cy="9445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Arbitration and coordination</a:t>
            </a:r>
            <a:endParaRPr lang="it-IT" dirty="0"/>
          </a:p>
        </p:txBody>
      </p:sp>
    </p:spTree>
    <p:extLst>
      <p:ext uri="{BB962C8B-B14F-4D97-AF65-F5344CB8AC3E}">
        <p14:creationId xmlns:p14="http://schemas.microsoft.com/office/powerpoint/2010/main" val="31843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3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862322"/>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r>
                <a:rPr lang="en-US" sz="1200" b="1" dirty="0" smtClean="0"/>
                <a:t>dispatch(C1</a:t>
              </a:r>
              <a:r>
                <a:rPr lang="en-US" sz="1200" b="1" dirty="0"/>
                <a:t>)</a:t>
              </a:r>
            </a:p>
            <a:p>
              <a:endParaRPr lang="en-US" sz="1200" b="1" dirty="0"/>
            </a:p>
            <a:p>
              <a:endParaRPr lang="en-US" sz="1200" b="1" dirty="0"/>
            </a:p>
            <a:p>
              <a:r>
                <a:rPr lang="en-US" sz="1200" b="1" dirty="0"/>
                <a:t>If (C1)</a:t>
              </a:r>
            </a:p>
            <a:p>
              <a:r>
                <a:rPr lang="en-US" sz="1200" b="1" dirty="0"/>
                <a:t>     T1=</a:t>
              </a:r>
              <a:r>
                <a:rPr lang="en-US" sz="1200" b="1" dirty="0" err="1"/>
                <a:t>getTime</a:t>
              </a:r>
              <a:r>
                <a:rPr lang="en-US" sz="1200" b="1" dirty="0"/>
                <a:t>()</a:t>
              </a:r>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
        <p:nvSpPr>
          <p:cNvPr id="38" name="TextBox 37"/>
          <p:cNvSpPr txBox="1"/>
          <p:nvPr/>
        </p:nvSpPr>
        <p:spPr>
          <a:xfrm>
            <a:off x="6897836" y="5456939"/>
            <a:ext cx="707245" cy="307777"/>
          </a:xfrm>
          <a:prstGeom prst="rect">
            <a:avLst/>
          </a:prstGeom>
          <a:noFill/>
        </p:spPr>
        <p:txBody>
          <a:bodyPr wrap="none" rtlCol="0">
            <a:spAutoFit/>
          </a:bodyPr>
          <a:lstStyle>
            <a:defPPr>
              <a:defRPr lang="en-GB"/>
            </a:defPPr>
            <a:lvl1pPr>
              <a:defRPr sz="1400"/>
            </a:lvl1pPr>
          </a:lstStyle>
          <a:p>
            <a:r>
              <a:rPr lang="en-US" dirty="0"/>
              <a:t>logging</a:t>
            </a:r>
          </a:p>
        </p:txBody>
      </p:sp>
      <p:cxnSp>
        <p:nvCxnSpPr>
          <p:cNvPr id="39" name="Straight Connector 38"/>
          <p:cNvCxnSpPr>
            <a:stCxn id="38" idx="1"/>
          </p:cNvCxnSpPr>
          <p:nvPr/>
        </p:nvCxnSpPr>
        <p:spPr>
          <a:xfrm flipH="1" flipV="1">
            <a:off x="5352120" y="5456939"/>
            <a:ext cx="1545716" cy="15388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13357" y="6013928"/>
            <a:ext cx="1878399" cy="307777"/>
          </a:xfrm>
          <a:prstGeom prst="rect">
            <a:avLst/>
          </a:prstGeom>
          <a:noFill/>
        </p:spPr>
        <p:txBody>
          <a:bodyPr wrap="none" rtlCol="0">
            <a:spAutoFit/>
          </a:bodyPr>
          <a:lstStyle/>
          <a:p>
            <a:r>
              <a:rPr lang="en-US" sz="1400" dirty="0" smtClean="0"/>
              <a:t>Monitoring delays, </a:t>
            </a:r>
            <a:r>
              <a:rPr lang="en-US" sz="1400" dirty="0" err="1" smtClean="0"/>
              <a:t>QoS</a:t>
            </a:r>
            <a:endParaRPr lang="en-US" sz="1400" dirty="0"/>
          </a:p>
        </p:txBody>
      </p:sp>
      <p:cxnSp>
        <p:nvCxnSpPr>
          <p:cNvPr id="43" name="Straight Connector 42"/>
          <p:cNvCxnSpPr/>
          <p:nvPr/>
        </p:nvCxnSpPr>
        <p:spPr>
          <a:xfrm flipH="1" flipV="1">
            <a:off x="5352120" y="6144063"/>
            <a:ext cx="13773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77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horter-for-presentations-2x.wm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701293" y="1082251"/>
            <a:ext cx="7741413" cy="4354545"/>
          </a:xfrm>
          <a:ln w="38100">
            <a:solidFill>
              <a:schemeClr val="accent1">
                <a:lumMod val="50000"/>
              </a:schemeClr>
            </a:solidFill>
            <a:tailEnd type="triangle" w="med" len="lg"/>
          </a:ln>
        </p:spPr>
      </p:pic>
      <p:sp>
        <p:nvSpPr>
          <p:cNvPr id="3" name="Rectangle 2"/>
          <p:cNvSpPr/>
          <p:nvPr/>
        </p:nvSpPr>
        <p:spPr>
          <a:xfrm>
            <a:off x="4572000" y="5950059"/>
            <a:ext cx="4572000" cy="830997"/>
          </a:xfrm>
          <a:prstGeom prst="rect">
            <a:avLst/>
          </a:prstGeom>
        </p:spPr>
        <p:txBody>
          <a:bodyPr>
            <a:spAutoFit/>
          </a:bodyPr>
          <a:lstStyle/>
          <a:p>
            <a:r>
              <a:rPr lang="en-US" sz="1600" dirty="0"/>
              <a:t>Paikan, A., </a:t>
            </a:r>
            <a:r>
              <a:rPr lang="en-US" sz="1600" dirty="0" smtClean="0"/>
              <a:t>et al.,</a:t>
            </a:r>
            <a:r>
              <a:rPr lang="en-US" sz="1600" dirty="0"/>
              <a:t> </a:t>
            </a:r>
            <a:r>
              <a:rPr lang="en-US" sz="1600" i="1" dirty="0"/>
              <a:t>Enhancing software module reusability using port plug-ins: an experiment with the </a:t>
            </a:r>
            <a:r>
              <a:rPr lang="en-US" sz="1600" i="1" dirty="0" err="1"/>
              <a:t>iCub</a:t>
            </a:r>
            <a:r>
              <a:rPr lang="en-US" sz="1600" i="1" dirty="0"/>
              <a:t> robot</a:t>
            </a:r>
            <a:r>
              <a:rPr lang="en-US" sz="1600" dirty="0"/>
              <a:t>, </a:t>
            </a:r>
            <a:r>
              <a:rPr lang="en-US" sz="1600" dirty="0" smtClean="0"/>
              <a:t>IROS </a:t>
            </a:r>
            <a:r>
              <a:rPr lang="en-US" sz="1600" dirty="0"/>
              <a:t>2014. </a:t>
            </a:r>
          </a:p>
        </p:txBody>
      </p:sp>
    </p:spTree>
    <p:extLst>
      <p:ext uri="{BB962C8B-B14F-4D97-AF65-F5344CB8AC3E}">
        <p14:creationId xmlns:p14="http://schemas.microsoft.com/office/powerpoint/2010/main" val="11681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determinism</a:t>
            </a:r>
            <a:endParaRPr lang="en-US" dirty="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4877218"/>
            <a:ext cx="1828800" cy="1342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62800" y="5079629"/>
            <a:ext cx="1524000" cy="132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7000" y="1219200"/>
            <a:ext cx="6350000" cy="374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9819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84" y="176667"/>
            <a:ext cx="7696200" cy="944562"/>
          </a:xfrm>
        </p:spPr>
        <p:txBody>
          <a:bodyPr>
            <a:normAutofit fontScale="90000"/>
          </a:bodyPr>
          <a:lstStyle/>
          <a:p>
            <a:r>
              <a:rPr lang="en-US" sz="3600" dirty="0" smtClean="0"/>
              <a:t>Threads and scheduling, </a:t>
            </a:r>
            <a:r>
              <a:rPr lang="en-US" sz="3600" i="1" dirty="0" smtClean="0"/>
              <a:t>quick</a:t>
            </a:r>
            <a:r>
              <a:rPr lang="en-US" sz="3600" dirty="0" smtClean="0"/>
              <a:t> overview</a:t>
            </a:r>
            <a:endParaRPr lang="en-US" sz="3600" dirty="0"/>
          </a:p>
        </p:txBody>
      </p:sp>
      <p:pic>
        <p:nvPicPr>
          <p:cNvPr id="1030" name="Picture 6" descr="https://encrypted-tbn1.gstatic.com/images?q=tbn:ANd9GcQ2_mZ2jVjyqVcLmpkni-WnvOarFC2gA_GmTE-k9TxRBMUDl2E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533184"/>
            <a:ext cx="4601484" cy="17894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dtracecloud2012-121001163711-phpapp02/95/dtracecloud2012-67-728.jpg?cb=1349139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17431" y="1206611"/>
            <a:ext cx="3931504" cy="21160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926" y="3825108"/>
            <a:ext cx="4788831" cy="2308324"/>
          </a:xfrm>
          <a:prstGeom prst="rect">
            <a:avLst/>
          </a:prstGeom>
          <a:noFill/>
        </p:spPr>
        <p:txBody>
          <a:bodyPr wrap="square" rtlCol="0">
            <a:spAutoFit/>
          </a:bodyPr>
          <a:lstStyle/>
          <a:p>
            <a:r>
              <a:rPr lang="en-US" dirty="0" smtClean="0"/>
              <a:t>Issues:</a:t>
            </a:r>
          </a:p>
          <a:p>
            <a:pPr marL="285750" indent="-285750">
              <a:buFont typeface="Arial" charset="0"/>
              <a:buChar char="•"/>
            </a:pPr>
            <a:r>
              <a:rPr lang="en-US" dirty="0" smtClean="0"/>
              <a:t>Scheduling and interrupt latency </a:t>
            </a:r>
          </a:p>
          <a:p>
            <a:pPr marL="285750" indent="-285750">
              <a:buFont typeface="Arial" charset="0"/>
              <a:buChar char="•"/>
            </a:pPr>
            <a:r>
              <a:rPr lang="en-US" dirty="0" smtClean="0"/>
              <a:t>Certain operations may be </a:t>
            </a:r>
            <a:r>
              <a:rPr lang="en-US" i="1" dirty="0" smtClean="0"/>
              <a:t>blocking </a:t>
            </a:r>
            <a:r>
              <a:rPr lang="en-US" dirty="0" smtClean="0"/>
              <a:t>i.e. not </a:t>
            </a:r>
            <a:r>
              <a:rPr lang="en-US" dirty="0" err="1" smtClean="0"/>
              <a:t>preemtable</a:t>
            </a:r>
            <a:r>
              <a:rPr lang="en-US" dirty="0" smtClean="0"/>
              <a:t> (usually system calls)</a:t>
            </a:r>
          </a:p>
          <a:p>
            <a:pPr marL="285750" indent="-285750">
              <a:buFont typeface="Arial" charset="0"/>
              <a:buChar char="•"/>
            </a:pPr>
            <a:r>
              <a:rPr lang="en-US" dirty="0" smtClean="0"/>
              <a:t>System calls: file management, process management, I/O, memory requests, communication (shared memory), error handling</a:t>
            </a:r>
            <a:endParaRPr lang="en-US" dirty="0"/>
          </a:p>
        </p:txBody>
      </p:sp>
      <p:pic>
        <p:nvPicPr>
          <p:cNvPr id="1034" name="Picture 10" descr="http://www.ibm.com/developerworks/library/l-real-time-linux/figure1.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60519" y="3645329"/>
            <a:ext cx="31623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29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RT solution</a:t>
            </a:r>
            <a:endParaRPr lang="en-US" dirty="0"/>
          </a:p>
        </p:txBody>
      </p:sp>
      <p:sp>
        <p:nvSpPr>
          <p:cNvPr id="4" name="Content Placeholder 3"/>
          <p:cNvSpPr txBox="1">
            <a:spLocks noGrp="1"/>
          </p:cNvSpPr>
          <p:nvPr>
            <p:ph idx="1"/>
          </p:nvPr>
        </p:nvSpPr>
        <p:spPr>
          <a:xfrm>
            <a:off x="457200" y="1371600"/>
            <a:ext cx="8229600" cy="1766637"/>
          </a:xfrm>
          <a:prstGeom prst="rect">
            <a:avLst/>
          </a:prstGeom>
          <a:noFill/>
        </p:spPr>
        <p:txBody>
          <a:bodyPr wrap="square" rtlCol="0">
            <a:spAutoFit/>
          </a:bodyPr>
          <a:lstStyle/>
          <a:p>
            <a:r>
              <a:rPr lang="en-US" dirty="0" smtClean="0"/>
              <a:t>Standard Linux</a:t>
            </a:r>
          </a:p>
          <a:p>
            <a:r>
              <a:rPr lang="en-US" dirty="0" smtClean="0"/>
              <a:t>Linux with RT patch</a:t>
            </a:r>
          </a:p>
          <a:p>
            <a:r>
              <a:rPr lang="en-US" dirty="0" err="1" smtClean="0"/>
              <a:t>Xenomai</a:t>
            </a:r>
            <a:r>
              <a:rPr lang="en-US" dirty="0" smtClean="0"/>
              <a:t>/RTAI</a:t>
            </a:r>
          </a:p>
        </p:txBody>
      </p:sp>
    </p:spTree>
    <p:extLst>
      <p:ext uri="{BB962C8B-B14F-4D97-AF65-F5344CB8AC3E}">
        <p14:creationId xmlns:p14="http://schemas.microsoft.com/office/powerpoint/2010/main" val="3517468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5" name="icub-scenario1-a.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580573" y="1460667"/>
            <a:ext cx="7791531" cy="4382736"/>
          </a:xfrm>
          <a:prstGeom prst="rect">
            <a:avLst/>
          </a:prstGeom>
          <a:ln w="25400">
            <a:solidFill>
              <a:schemeClr val="bg2">
                <a:lumMod val="65000"/>
                <a:lumOff val="35000"/>
              </a:schemeClr>
            </a:solidFill>
          </a:ln>
        </p:spPr>
      </p:pic>
    </p:spTree>
    <p:extLst>
      <p:ext uri="{BB962C8B-B14F-4D97-AF65-F5344CB8AC3E}">
        <p14:creationId xmlns:p14="http://schemas.microsoft.com/office/powerpoint/2010/main" val="34339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noProof="0" dirty="0"/>
              <a:t>The latency of a Linux thread with the highest </a:t>
            </a:r>
            <a:r>
              <a:rPr lang="en-US" sz="3200" noProof="0" dirty="0" smtClean="0"/>
              <a:t>priority (period 1ms)</a:t>
            </a:r>
            <a:endParaRPr lang="en-US" sz="3200" noProof="0" dirty="0"/>
          </a:p>
        </p:txBody>
      </p:sp>
      <p:grpSp>
        <p:nvGrpSpPr>
          <p:cNvPr id="4" name="Group 3"/>
          <p:cNvGrpSpPr/>
          <p:nvPr/>
        </p:nvGrpSpPr>
        <p:grpSpPr>
          <a:xfrm>
            <a:off x="1143000" y="1822023"/>
            <a:ext cx="6911782" cy="4883577"/>
            <a:chOff x="1115826" y="1876741"/>
            <a:chExt cx="6911782" cy="4883577"/>
          </a:xfrm>
        </p:grpSpPr>
        <p:pic>
          <p:nvPicPr>
            <p:cNvPr id="44" name="Picture 43"/>
            <p:cNvPicPr/>
            <p:nvPr/>
          </p:nvPicPr>
          <p:blipFill rotWithShape="1">
            <a:blip r:embed="rId3" cstate="screen">
              <a:extLst>
                <a:ext uri="{28A0092B-C50C-407E-A947-70E740481C1C}">
                  <a14:useLocalDpi xmlns:a14="http://schemas.microsoft.com/office/drawing/2010/main"/>
                </a:ext>
              </a:extLst>
            </a:blip>
            <a:srcRect/>
            <a:stretch/>
          </p:blipFill>
          <p:spPr>
            <a:xfrm>
              <a:off x="1115826" y="2385053"/>
              <a:ext cx="6911782" cy="4375265"/>
            </a:xfrm>
            <a:prstGeom prst="rect">
              <a:avLst/>
            </a:prstGeom>
          </p:spPr>
        </p:pic>
        <p:sp>
          <p:nvSpPr>
            <p:cNvPr id="3" name="TextBox 2"/>
            <p:cNvSpPr txBox="1"/>
            <p:nvPr/>
          </p:nvSpPr>
          <p:spPr>
            <a:xfrm>
              <a:off x="2133600" y="1876741"/>
              <a:ext cx="5301451" cy="369332"/>
            </a:xfrm>
            <a:prstGeom prst="rect">
              <a:avLst/>
            </a:prstGeom>
            <a:noFill/>
          </p:spPr>
          <p:txBody>
            <a:bodyPr wrap="none" rtlCol="0">
              <a:spAutoFit/>
            </a:bodyPr>
            <a:lstStyle/>
            <a:p>
              <a:r>
                <a:rPr lang="en-US" dirty="0" smtClean="0"/>
                <a:t>Thread latency in Linux-pae-3.2.0 (SCHED_FIFO)</a:t>
              </a:r>
              <a:endParaRPr lang="en-US" dirty="0"/>
            </a:p>
          </p:txBody>
        </p:sp>
      </p:grpSp>
      <p:sp>
        <p:nvSpPr>
          <p:cNvPr id="43" name="TextShape 1"/>
          <p:cNvSpPr txBox="1"/>
          <p:nvPr/>
        </p:nvSpPr>
        <p:spPr>
          <a:xfrm>
            <a:off x="1983578" y="1313721"/>
            <a:ext cx="5230626" cy="438880"/>
          </a:xfrm>
          <a:prstGeom prst="rect">
            <a:avLst/>
          </a:prstGeom>
        </p:spPr>
        <p:txBody>
          <a:bodyPr wrap="none" lIns="0" tIns="0" rIns="0" bIns="0" anchor="ctr"/>
          <a:lstStyle/>
          <a:p>
            <a:pPr algn="ctr"/>
            <a:r>
              <a:rPr lang="en-US" dirty="0" smtClean="0"/>
              <a:t>(</a:t>
            </a:r>
            <a:r>
              <a:rPr lang="en-US" dirty="0"/>
              <a:t>period: 1ms, PC104 / 1Ghz )</a:t>
            </a:r>
            <a:endParaRPr sz="1200" dirty="0"/>
          </a:p>
        </p:txBody>
      </p:sp>
      <p:sp>
        <p:nvSpPr>
          <p:cNvPr id="45" name="CustomShape 2"/>
          <p:cNvSpPr/>
          <p:nvPr/>
        </p:nvSpPr>
        <p:spPr>
          <a:xfrm>
            <a:off x="2514600" y="2321684"/>
            <a:ext cx="497664" cy="497716"/>
          </a:xfrm>
          <a:prstGeom prst="ellipse">
            <a:avLst/>
          </a:prstGeom>
          <a:ln>
            <a:solidFill>
              <a:srgbClr val="FF0000"/>
            </a:solidFill>
          </a:ln>
        </p:spPr>
      </p:sp>
    </p:spTree>
    <p:extLst>
      <p:ext uri="{BB962C8B-B14F-4D97-AF65-F5344CB8AC3E}">
        <p14:creationId xmlns:p14="http://schemas.microsoft.com/office/powerpoint/2010/main" val="1572076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p:nvPr/>
        </p:nvPicPr>
        <p:blipFill rotWithShape="1">
          <a:blip r:embed="rId2" cstate="screen">
            <a:extLst>
              <a:ext uri="{28A0092B-C50C-407E-A947-70E740481C1C}">
                <a14:useLocalDpi xmlns:a14="http://schemas.microsoft.com/office/drawing/2010/main"/>
              </a:ext>
            </a:extLst>
          </a:blip>
          <a:srcRect/>
          <a:stretch/>
        </p:blipFill>
        <p:spPr>
          <a:xfrm>
            <a:off x="1165418" y="1978452"/>
            <a:ext cx="6911782" cy="4355542"/>
          </a:xfrm>
          <a:prstGeom prst="rect">
            <a:avLst/>
          </a:prstGeom>
        </p:spPr>
      </p:pic>
      <p:sp>
        <p:nvSpPr>
          <p:cNvPr id="2" name="Title 1"/>
          <p:cNvSpPr>
            <a:spLocks noGrp="1"/>
          </p:cNvSpPr>
          <p:nvPr>
            <p:ph type="title"/>
          </p:nvPr>
        </p:nvSpPr>
        <p:spPr>
          <a:xfrm>
            <a:off x="1411515" y="243115"/>
            <a:ext cx="6934200" cy="1066800"/>
          </a:xfrm>
        </p:spPr>
        <p:txBody>
          <a:bodyPr>
            <a:noAutofit/>
          </a:bodyPr>
          <a:lstStyle/>
          <a:p>
            <a:r>
              <a:rPr lang="en-US" sz="2000" noProof="0" dirty="0"/>
              <a:t>The latency of a Linux thread with preemption patch 
(period: 1ms, PC104 / 1Ghz )</a:t>
            </a:r>
            <a:br>
              <a:rPr lang="en-US" sz="2000" noProof="0" dirty="0"/>
            </a:br>
            <a:endParaRPr lang="en-US" sz="2000" noProof="0" dirty="0"/>
          </a:p>
        </p:txBody>
      </p:sp>
      <p:sp>
        <p:nvSpPr>
          <p:cNvPr id="4" name="TextBox 3"/>
          <p:cNvSpPr txBox="1"/>
          <p:nvPr/>
        </p:nvSpPr>
        <p:spPr>
          <a:xfrm>
            <a:off x="2932385" y="1676400"/>
            <a:ext cx="3377848" cy="369332"/>
          </a:xfrm>
          <a:prstGeom prst="rect">
            <a:avLst/>
          </a:prstGeom>
          <a:noFill/>
        </p:spPr>
        <p:txBody>
          <a:bodyPr wrap="none" rtlCol="0">
            <a:spAutoFit/>
          </a:bodyPr>
          <a:lstStyle/>
          <a:p>
            <a:r>
              <a:rPr lang="en-US" dirty="0" smtClean="0"/>
              <a:t>Thread latency in Linux-rt-3.2.0</a:t>
            </a:r>
            <a:endParaRPr lang="en-US" dirty="0"/>
          </a:p>
        </p:txBody>
      </p:sp>
    </p:spTree>
    <p:extLst>
      <p:ext uri="{BB962C8B-B14F-4D97-AF65-F5344CB8AC3E}">
        <p14:creationId xmlns:p14="http://schemas.microsoft.com/office/powerpoint/2010/main" val="6750675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rotWithShape="1">
          <a:blip r:embed="rId2" cstate="screen">
            <a:extLst>
              <a:ext uri="{28A0092B-C50C-407E-A947-70E740481C1C}">
                <a14:useLocalDpi xmlns:a14="http://schemas.microsoft.com/office/drawing/2010/main"/>
              </a:ext>
            </a:extLst>
          </a:blip>
          <a:srcRect/>
          <a:stretch/>
        </p:blipFill>
        <p:spPr>
          <a:xfrm>
            <a:off x="1115826" y="1969532"/>
            <a:ext cx="6911782" cy="4386222"/>
          </a:xfrm>
          <a:prstGeom prst="rect">
            <a:avLst/>
          </a:prstGeom>
        </p:spPr>
      </p:pic>
      <p:sp>
        <p:nvSpPr>
          <p:cNvPr id="2" name="Title 1"/>
          <p:cNvSpPr>
            <a:spLocks noGrp="1"/>
          </p:cNvSpPr>
          <p:nvPr>
            <p:ph type="title"/>
          </p:nvPr>
        </p:nvSpPr>
        <p:spPr>
          <a:xfrm>
            <a:off x="2209800" y="141893"/>
            <a:ext cx="6934200" cy="1066800"/>
          </a:xfrm>
        </p:spPr>
        <p:txBody>
          <a:bodyPr>
            <a:noAutofit/>
          </a:bodyPr>
          <a:lstStyle/>
          <a:p>
            <a:r>
              <a:rPr lang="en-US" sz="2400" noProof="0" dirty="0"/>
              <a:t>The latency of a Linux thread with </a:t>
            </a:r>
            <a:r>
              <a:rPr lang="en-US" sz="2400" noProof="0" dirty="0" err="1"/>
              <a:t>Xenomai</a:t>
            </a:r>
            <a:r>
              <a:rPr lang="en-US" sz="2400" noProof="0" dirty="0"/>
              <a:t> patch 
(period: 1ms, PC104 / 1Ghz )</a:t>
            </a:r>
            <a:br>
              <a:rPr lang="en-US" sz="2400" noProof="0" dirty="0"/>
            </a:br>
            <a:endParaRPr lang="en-US" sz="2400" noProof="0" dirty="0"/>
          </a:p>
        </p:txBody>
      </p:sp>
      <p:sp>
        <p:nvSpPr>
          <p:cNvPr id="4" name="TextBox 3"/>
          <p:cNvSpPr txBox="1"/>
          <p:nvPr/>
        </p:nvSpPr>
        <p:spPr>
          <a:xfrm>
            <a:off x="2485249" y="1600200"/>
            <a:ext cx="4172937" cy="369332"/>
          </a:xfrm>
          <a:prstGeom prst="rect">
            <a:avLst/>
          </a:prstGeom>
          <a:noFill/>
        </p:spPr>
        <p:txBody>
          <a:bodyPr wrap="none" rtlCol="0">
            <a:spAutoFit/>
          </a:bodyPr>
          <a:lstStyle/>
          <a:p>
            <a:r>
              <a:rPr lang="en-US" dirty="0" smtClean="0"/>
              <a:t>Thread latency in Linux-xenomai-3.5.7</a:t>
            </a:r>
            <a:endParaRPr lang="en-US" dirty="0"/>
          </a:p>
        </p:txBody>
      </p:sp>
    </p:spTree>
    <p:extLst>
      <p:ext uri="{BB962C8B-B14F-4D97-AF65-F5344CB8AC3E}">
        <p14:creationId xmlns:p14="http://schemas.microsoft.com/office/powerpoint/2010/main" val="41082304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ounded Rectangle 3"/>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cxnSp>
        <p:nvCxnSpPr>
          <p:cNvPr id="6" name="Straight Arrow Connector 5"/>
          <p:cNvCxnSpPr>
            <a:stCxn id="4" idx="3"/>
            <a:endCxn id="5"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4972"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9" name="TextBox 8"/>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054871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under heavy load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457" y="1295400"/>
            <a:ext cx="7620000" cy="49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5503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After adjusting thread priorities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463" y="1219200"/>
            <a:ext cx="783907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536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dirty="0" smtClean="0"/>
              <a:t>WALKMAN Review Meeting, June 30th, 2015</a:t>
            </a:r>
            <a:endParaRPr lang="en-US" dirty="0"/>
          </a:p>
        </p:txBody>
      </p:sp>
      <p:sp>
        <p:nvSpPr>
          <p:cNvPr id="5" name="Rounded Rectangle 4"/>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6" name="Rounded Rectangle 5"/>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7" name="Rectangle 6"/>
          <p:cNvSpPr/>
          <p:nvPr/>
        </p:nvSpPr>
        <p:spPr>
          <a:xfrm>
            <a:off x="3954027" y="1695656"/>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7296" y="2317375"/>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a:stCxn id="5" idx="3"/>
            <a:endCxn id="6"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10"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7484"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12" name="TextBox 11"/>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539013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06640" y="1154153"/>
            <a:ext cx="5727570" cy="1149481"/>
            <a:chOff x="1557485" y="1133523"/>
            <a:chExt cx="6080923" cy="1220395"/>
          </a:xfrm>
        </p:grpSpPr>
        <p:sp>
          <p:nvSpPr>
            <p:cNvPr id="5" name="Rounded Rectangle 4"/>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6" name="Rounded Rectangle 5"/>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7" name="Rectangle 6"/>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0" name="Straight Arrow Connector 9"/>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3" name="Oval 12"/>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4" name="Picture 2" descr="C:\nat\work-presentations\14-12-walkman-karlsruhe\walkman_karlsruhe\Pictures\10000000000002AD000000F4E4363EBB.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539" y="2332168"/>
            <a:ext cx="5303385" cy="1889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B7000000F4CBF6929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0624" y="4342360"/>
            <a:ext cx="5408348" cy="189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756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17537" y="1129363"/>
            <a:ext cx="5566786" cy="1243038"/>
            <a:chOff x="763676" y="1134497"/>
            <a:chExt cx="6653687" cy="1485737"/>
          </a:xfrm>
        </p:grpSpPr>
        <p:sp>
          <p:nvSpPr>
            <p:cNvPr id="5" name="Rounded Rectangle 4"/>
            <p:cNvSpPr/>
            <p:nvPr/>
          </p:nvSpPr>
          <p:spPr>
            <a:xfrm>
              <a:off x="763676" y="13687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HOST1</a:t>
              </a:r>
              <a:endParaRPr lang="en-US" sz="1200" dirty="0"/>
            </a:p>
          </p:txBody>
        </p:sp>
        <p:sp>
          <p:nvSpPr>
            <p:cNvPr id="6" name="Rounded Rectangle 5"/>
            <p:cNvSpPr/>
            <p:nvPr/>
          </p:nvSpPr>
          <p:spPr>
            <a:xfrm>
              <a:off x="6070882" y="123813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Robot</a:t>
              </a:r>
              <a:endParaRPr lang="en-US" sz="1200" dirty="0"/>
            </a:p>
          </p:txBody>
        </p:sp>
        <p:sp>
          <p:nvSpPr>
            <p:cNvPr id="7" name="Rectangle 6"/>
            <p:cNvSpPr/>
            <p:nvPr/>
          </p:nvSpPr>
          <p:spPr>
            <a:xfrm>
              <a:off x="4109786" y="1134497"/>
              <a:ext cx="522515" cy="1217375"/>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3964086" y="1391370"/>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p:nvSpPr>
          <p:spPr>
            <a:xfrm>
              <a:off x="4042177" y="2289152"/>
              <a:ext cx="730374" cy="331082"/>
            </a:xfrm>
            <a:prstGeom prst="rect">
              <a:avLst/>
            </a:prstGeom>
            <a:noFill/>
          </p:spPr>
          <p:txBody>
            <a:bodyPr wrap="none" rtlCol="0">
              <a:spAutoFit/>
            </a:bodyPr>
            <a:lstStyle/>
            <a:p>
              <a:r>
                <a:rPr lang="en-US" sz="1200" dirty="0" smtClean="0"/>
                <a:t>switch</a:t>
              </a:r>
              <a:endParaRPr lang="en-US" sz="1200" dirty="0"/>
            </a:p>
          </p:txBody>
        </p:sp>
        <p:cxnSp>
          <p:nvCxnSpPr>
            <p:cNvPr id="10" name="Straight Arrow Connector 9"/>
            <p:cNvCxnSpPr/>
            <p:nvPr/>
          </p:nvCxnSpPr>
          <p:spPr>
            <a:xfrm>
              <a:off x="2140300" y="1532047"/>
              <a:ext cx="3882019" cy="10052"/>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70882" y="19700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HOST2</a:t>
              </a:r>
              <a:endParaRPr lang="en-US" sz="1200" dirty="0"/>
            </a:p>
          </p:txBody>
        </p:sp>
        <p:sp>
          <p:nvSpPr>
            <p:cNvPr id="12" name="Rectangle 11"/>
            <p:cNvSpPr/>
            <p:nvPr/>
          </p:nvSpPr>
          <p:spPr>
            <a:xfrm>
              <a:off x="3973183" y="179581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Freeform 12"/>
            <p:cNvSpPr/>
            <p:nvPr/>
          </p:nvSpPr>
          <p:spPr>
            <a:xfrm>
              <a:off x="2140300" y="1778638"/>
              <a:ext cx="3882020" cy="521173"/>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 name="Oval 13"/>
            <p:cNvSpPr/>
            <p:nvPr/>
          </p:nvSpPr>
          <p:spPr>
            <a:xfrm>
              <a:off x="1899137" y="1281770"/>
              <a:ext cx="411995"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4049021" y="120231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TextBox 15"/>
            <p:cNvSpPr txBox="1"/>
            <p:nvPr/>
          </p:nvSpPr>
          <p:spPr>
            <a:xfrm>
              <a:off x="2311133" y="1537654"/>
              <a:ext cx="1307086" cy="312689"/>
            </a:xfrm>
            <a:prstGeom prst="rect">
              <a:avLst/>
            </a:prstGeom>
            <a:noFill/>
          </p:spPr>
          <p:txBody>
            <a:bodyPr wrap="none" rtlCol="0">
              <a:spAutoFit/>
            </a:bodyPr>
            <a:lstStyle/>
            <a:p>
              <a:r>
                <a:rPr lang="en-US" sz="1100" dirty="0" smtClean="0"/>
                <a:t>20%/70% load</a:t>
              </a:r>
              <a:endParaRPr lang="en-US" sz="1100" dirty="0"/>
            </a:p>
          </p:txBody>
        </p:sp>
      </p:grpSp>
      <p:pic>
        <p:nvPicPr>
          <p:cNvPr id="17" name="Picture 2" descr="C:\nat\work-presentations\14-12-walkman-karlsruhe\walkman_karlsruhe\Pictures\10000000000003010000010FBACE927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7584" y="4430106"/>
            <a:ext cx="5191184" cy="18294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nat\work-presentations\14-12-walkman-karlsruhe\walkman_karlsruhe\Pictures\10000000000002F3000001169E64FF0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63652" y="2372401"/>
            <a:ext cx="5059143" cy="186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5571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372" y="89580"/>
            <a:ext cx="7696200" cy="944562"/>
          </a:xfrm>
        </p:spPr>
        <p:txBody>
          <a:bodyPr>
            <a:normAutofit/>
          </a:bodyPr>
          <a:lstStyle/>
          <a:p>
            <a:r>
              <a:rPr lang="en-US" sz="4000" dirty="0" smtClean="0"/>
              <a:t>References</a:t>
            </a:r>
            <a:endParaRPr lang="en-US" sz="4000" dirty="0"/>
          </a:p>
        </p:txBody>
      </p:sp>
      <p:sp>
        <p:nvSpPr>
          <p:cNvPr id="3" name="Content Placeholder 2"/>
          <p:cNvSpPr>
            <a:spLocks noGrp="1"/>
          </p:cNvSpPr>
          <p:nvPr>
            <p:ph idx="1"/>
          </p:nvPr>
        </p:nvSpPr>
        <p:spPr>
          <a:xfrm>
            <a:off x="359228" y="947057"/>
            <a:ext cx="8229600" cy="6455228"/>
          </a:xfrm>
        </p:spPr>
        <p:txBody>
          <a:bodyPr>
            <a:noAutofit/>
          </a:bodyPr>
          <a:lstStyle/>
          <a:p>
            <a:r>
              <a:rPr lang="en-US" sz="1200" dirty="0"/>
              <a:t>Ali Paikan, Silvio Traversaro, Francesco Nori and Lorenzo Natale, "A Generic Testing Framework for Test Driven Development of Robotic Systems", In Lecture Notes in Computer Science (MESAS15), Springer, pp. , </a:t>
            </a:r>
            <a:r>
              <a:rPr lang="en-US" sz="1200" dirty="0" smtClean="0"/>
              <a:t>2015</a:t>
            </a:r>
          </a:p>
          <a:p>
            <a:r>
              <a:rPr lang="en-US" sz="1200" dirty="0" smtClean="0"/>
              <a:t>Paikan</a:t>
            </a:r>
            <a:r>
              <a:rPr lang="en-US" sz="1200" dirty="0"/>
              <a:t>, A., Domenichelli, D., and Natale, L., </a:t>
            </a:r>
            <a:r>
              <a:rPr lang="en-US" sz="1200" i="1" dirty="0"/>
              <a:t>Communication channel prioritization in a publish-subscribe architecture</a:t>
            </a:r>
            <a:r>
              <a:rPr lang="en-US" sz="1200" dirty="0"/>
              <a:t>, in Proc. Software Engineering and Architectures for </a:t>
            </a:r>
            <a:r>
              <a:rPr lang="en-US" sz="1200" dirty="0" err="1"/>
              <a:t>Realtime</a:t>
            </a:r>
            <a:r>
              <a:rPr lang="en-US" sz="1200" dirty="0"/>
              <a:t> Interactive Systems Workshop, Arles, France, 2015. </a:t>
            </a:r>
            <a:endParaRPr lang="en-US" sz="1200" dirty="0" smtClean="0"/>
          </a:p>
          <a:p>
            <a:r>
              <a:rPr lang="en-US" sz="1200" dirty="0"/>
              <a:t>Paikan, A., </a:t>
            </a:r>
            <a:r>
              <a:rPr lang="en-US" sz="1200" dirty="0" err="1"/>
              <a:t>Tikhanoff</a:t>
            </a:r>
            <a:r>
              <a:rPr lang="en-US" sz="1200" dirty="0"/>
              <a:t>, V., Metta, G., and Natale, L., </a:t>
            </a:r>
            <a:r>
              <a:rPr lang="en-US" sz="1200" i="1" dirty="0"/>
              <a:t>Enhancing software module reusability using port plug-ins: an experiment with the </a:t>
            </a:r>
            <a:r>
              <a:rPr lang="en-US" sz="1200" i="1" dirty="0" err="1"/>
              <a:t>iCub</a:t>
            </a:r>
            <a:r>
              <a:rPr lang="en-US" sz="1200" i="1" dirty="0"/>
              <a:t> robot</a:t>
            </a:r>
            <a:r>
              <a:rPr lang="en-US" sz="1200" dirty="0"/>
              <a:t>, in Proc. IEEE/RSJ International Conference on Intelligent Robots and Systems, Chicago, Illinois, 2014.  </a:t>
            </a:r>
            <a:endParaRPr lang="en-US" sz="1200" dirty="0" smtClean="0"/>
          </a:p>
          <a:p>
            <a:r>
              <a:rPr lang="en-US" sz="1200" dirty="0" smtClean="0"/>
              <a:t>Fitzpatrick</a:t>
            </a:r>
            <a:r>
              <a:rPr lang="en-US" sz="1200" dirty="0"/>
              <a:t>, P., Ceseracciu, E., Domenichelli, D., Paikan, A., Metta, G., and Natale, L., </a:t>
            </a:r>
            <a:r>
              <a:rPr lang="en-US" sz="1200" i="1" dirty="0"/>
              <a:t>A middle way for robotics middleware</a:t>
            </a:r>
            <a:r>
              <a:rPr lang="en-US" sz="1200" dirty="0"/>
              <a:t>, Journal of Software Engineering for Robotics, vol. 5, no. 2, pp. 42-49, 2014</a:t>
            </a:r>
            <a:r>
              <a:rPr lang="en-US" sz="1200" dirty="0" smtClean="0"/>
              <a:t>.</a:t>
            </a:r>
          </a:p>
          <a:p>
            <a:r>
              <a:rPr lang="en-US" sz="1200" dirty="0"/>
              <a:t>Paikan, A., Fitzpatrick, P., Metta, G., and Natale, L., </a:t>
            </a:r>
            <a:r>
              <a:rPr lang="en-US" sz="1200" i="1" dirty="0"/>
              <a:t>Data Flow Port's Monitoring and Arbitration</a:t>
            </a:r>
            <a:r>
              <a:rPr lang="en-US" sz="1200" dirty="0"/>
              <a:t>, Journal of Software Engineering for Robotics, vol. 5, no. 1, pp. 80-88, </a:t>
            </a:r>
            <a:r>
              <a:rPr lang="en-US" sz="1200" dirty="0" smtClean="0"/>
              <a:t>2014</a:t>
            </a:r>
          </a:p>
          <a:p>
            <a:r>
              <a:rPr lang="en-US" sz="1200" dirty="0"/>
              <a:t>Metta, G., Fitzpatrick, P., Natale, L., </a:t>
            </a:r>
            <a:r>
              <a:rPr lang="en-US" sz="1200" i="1" dirty="0"/>
              <a:t>YARP: Yet Another Robot Platform</a:t>
            </a:r>
            <a:r>
              <a:rPr lang="en-US" sz="1200" dirty="0"/>
              <a:t>, International Journal of Advanced Robotics Systems, special issue on Software Development and Integration in Robotics, Volume 3, Issue 1, pp. 43-48, March </a:t>
            </a:r>
            <a:r>
              <a:rPr lang="en-US" sz="1200" dirty="0" smtClean="0"/>
              <a:t>2006</a:t>
            </a:r>
          </a:p>
          <a:p>
            <a:r>
              <a:rPr lang="en-US" sz="1200" dirty="0"/>
              <a:t>Patrick Th. </a:t>
            </a:r>
            <a:r>
              <a:rPr lang="en-US" sz="1200" dirty="0" err="1"/>
              <a:t>Eugster</a:t>
            </a:r>
            <a:r>
              <a:rPr lang="en-US" sz="1200" dirty="0"/>
              <a:t>, Pascal A. </a:t>
            </a:r>
            <a:r>
              <a:rPr lang="en-US" sz="1200" dirty="0" err="1"/>
              <a:t>Felber</a:t>
            </a:r>
            <a:r>
              <a:rPr lang="en-US" sz="1200" dirty="0"/>
              <a:t>, </a:t>
            </a:r>
            <a:r>
              <a:rPr lang="en-US" sz="1200" dirty="0" err="1"/>
              <a:t>Rachid</a:t>
            </a:r>
            <a:r>
              <a:rPr lang="en-US" sz="1200" dirty="0"/>
              <a:t> </a:t>
            </a:r>
            <a:r>
              <a:rPr lang="en-US" sz="1200" dirty="0" err="1"/>
              <a:t>Guerraoui</a:t>
            </a:r>
            <a:r>
              <a:rPr lang="en-US" sz="1200" dirty="0"/>
              <a:t>, and Anne-Marie </a:t>
            </a:r>
            <a:r>
              <a:rPr lang="en-US" sz="1200" dirty="0" err="1"/>
              <a:t>Kermarrec</a:t>
            </a:r>
            <a:r>
              <a:rPr lang="en-US" sz="1200" dirty="0"/>
              <a:t>. 2003. The many faces of publish/subscribe. </a:t>
            </a:r>
            <a:r>
              <a:rPr lang="en-US" sz="1200" i="1" dirty="0"/>
              <a:t>ACM </a:t>
            </a:r>
            <a:r>
              <a:rPr lang="en-US" sz="1200" i="1" dirty="0" err="1"/>
              <a:t>Comput</a:t>
            </a:r>
            <a:r>
              <a:rPr lang="en-US" sz="1200" i="1" dirty="0"/>
              <a:t>. </a:t>
            </a:r>
            <a:r>
              <a:rPr lang="en-US" sz="1200" i="1" dirty="0" err="1"/>
              <a:t>Surv</a:t>
            </a:r>
            <a:r>
              <a:rPr lang="en-US" sz="1200" i="1" dirty="0"/>
              <a:t>.</a:t>
            </a:r>
            <a:r>
              <a:rPr lang="en-US" sz="1200" dirty="0"/>
              <a:t> 35, 2 (June 2003), 114-131. </a:t>
            </a:r>
            <a:endParaRPr lang="en-US" sz="1200" dirty="0" smtClean="0"/>
          </a:p>
          <a:p>
            <a:r>
              <a:rPr lang="en-US" sz="1200" dirty="0" smtClean="0"/>
              <a:t>David, B. Stewart, Richard, A. Volpe, Pradeep, K. Khosla, Design </a:t>
            </a:r>
            <a:r>
              <a:rPr lang="en-US" sz="1200" dirty="0"/>
              <a:t>of Dynamically Reconfigurable Real-Time Software Using Port-Based </a:t>
            </a:r>
            <a:r>
              <a:rPr lang="en-US" sz="1200" dirty="0" smtClean="0"/>
              <a:t>Objects, IEEE Trans. On Software Engineering, 23(12), 1997</a:t>
            </a:r>
          </a:p>
          <a:p>
            <a:r>
              <a:rPr lang="en-US" sz="1200" dirty="0" err="1"/>
              <a:t>Dušan</a:t>
            </a:r>
            <a:r>
              <a:rPr lang="en-US" sz="1200" dirty="0"/>
              <a:t> </a:t>
            </a:r>
            <a:r>
              <a:rPr lang="en-US" sz="1200" dirty="0" err="1"/>
              <a:t>Bálek</a:t>
            </a:r>
            <a:r>
              <a:rPr lang="en-US" sz="1200" dirty="0"/>
              <a:t>, </a:t>
            </a:r>
            <a:r>
              <a:rPr lang="en-US" sz="1200" dirty="0" err="1"/>
              <a:t>František</a:t>
            </a:r>
            <a:r>
              <a:rPr lang="en-US" sz="1200" dirty="0"/>
              <a:t> </a:t>
            </a:r>
            <a:r>
              <a:rPr lang="en-US" sz="1200" dirty="0" err="1" smtClean="0"/>
              <a:t>Plášil</a:t>
            </a:r>
            <a:r>
              <a:rPr lang="en-US" sz="1200" dirty="0" smtClean="0"/>
              <a:t>, Software </a:t>
            </a:r>
            <a:r>
              <a:rPr lang="en-US" sz="1200" dirty="0"/>
              <a:t>Connectors and Their Role in Component </a:t>
            </a:r>
            <a:r>
              <a:rPr lang="en-US" sz="1200" dirty="0" smtClean="0"/>
              <a:t>Deployment</a:t>
            </a:r>
            <a:r>
              <a:rPr lang="en-US" sz="1200" dirty="0"/>
              <a:t>, New Developments in Distributed Applications and Interoperable </a:t>
            </a:r>
            <a:r>
              <a:rPr lang="en-US" sz="1200" dirty="0" smtClean="0"/>
              <a:t>Systems, 70, 2002, pp. 69-84.</a:t>
            </a:r>
          </a:p>
          <a:p>
            <a:r>
              <a:rPr lang="en-US" sz="1200" dirty="0" err="1" smtClean="0"/>
              <a:t>Farhad</a:t>
            </a:r>
            <a:r>
              <a:rPr lang="en-US" sz="1200" dirty="0" smtClean="0"/>
              <a:t> </a:t>
            </a:r>
            <a:r>
              <a:rPr lang="en-US" sz="1200" dirty="0" err="1"/>
              <a:t>Arbab</a:t>
            </a:r>
            <a:r>
              <a:rPr lang="en-US" sz="1200" dirty="0"/>
              <a:t>: Reo: a channel-based coordination model for component composition. Mathematical Structures in Computer Science 14(3):329--366, 2004.</a:t>
            </a:r>
            <a:endParaRPr lang="en-US" sz="1200" dirty="0" smtClean="0"/>
          </a:p>
          <a:p>
            <a:endParaRPr lang="en-US" sz="1200" dirty="0"/>
          </a:p>
        </p:txBody>
      </p:sp>
    </p:spTree>
    <p:extLst>
      <p:ext uri="{BB962C8B-B14F-4D97-AF65-F5344CB8AC3E}">
        <p14:creationId xmlns:p14="http://schemas.microsoft.com/office/powerpoint/2010/main" val="10642047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Integration of software components</a:t>
            </a:r>
            <a:endParaRPr lang="de-DE" dirty="0"/>
          </a:p>
        </p:txBody>
      </p:sp>
      <p:pic>
        <p:nvPicPr>
          <p:cNvPr id="3" name="Koirobot.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8143" y="1492250"/>
            <a:ext cx="9144000" cy="5143500"/>
          </a:xfrm>
          <a:prstGeom prst="rect">
            <a:avLst/>
          </a:prstGeom>
        </p:spPr>
      </p:pic>
    </p:spTree>
    <p:extLst>
      <p:ext uri="{BB962C8B-B14F-4D97-AF65-F5344CB8AC3E}">
        <p14:creationId xmlns:p14="http://schemas.microsoft.com/office/powerpoint/2010/main" val="427451581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2626" y="1161246"/>
            <a:ext cx="7211971" cy="516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61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1052736"/>
            <a:ext cx="8229600" cy="4754563"/>
          </a:xfrm>
        </p:spPr>
        <p:txBody>
          <a:bodyPr>
            <a:normAutofit/>
          </a:bodyPr>
          <a:lstStyle/>
          <a:p>
            <a:pPr marL="268288" lvl="1" indent="-268288">
              <a:buFont typeface="Arial" pitchFamily="34" charset="0"/>
              <a:buChar char="•"/>
            </a:pPr>
            <a:r>
              <a:rPr lang="en-US" dirty="0" smtClean="0">
                <a:solidFill>
                  <a:srgbClr val="0726C3"/>
                </a:solidFill>
              </a:rPr>
              <a:t>Asynchronous</a:t>
            </a:r>
            <a:r>
              <a:rPr lang="en-US" dirty="0" smtClean="0"/>
              <a:t> development</a:t>
            </a:r>
            <a:endParaRPr lang="en-US" dirty="0"/>
          </a:p>
          <a:p>
            <a:pPr marL="268288" lvl="1" indent="-268288">
              <a:buFont typeface="Arial" pitchFamily="34" charset="0"/>
              <a:buChar char="•"/>
            </a:pPr>
            <a:r>
              <a:rPr lang="en-US" dirty="0" smtClean="0"/>
              <a:t>Variability: various </a:t>
            </a:r>
            <a:r>
              <a:rPr lang="en-US" dirty="0">
                <a:solidFill>
                  <a:srgbClr val="0726C3"/>
                </a:solidFill>
              </a:rPr>
              <a:t>scenarios</a:t>
            </a:r>
            <a:r>
              <a:rPr lang="en-US" dirty="0" smtClean="0"/>
              <a:t> and </a:t>
            </a:r>
            <a:r>
              <a:rPr lang="en-US" dirty="0">
                <a:solidFill>
                  <a:srgbClr val="0726C3"/>
                </a:solidFill>
              </a:rPr>
              <a:t>platforms</a:t>
            </a:r>
          </a:p>
          <a:p>
            <a:pPr marL="268288" lvl="1" indent="-268288">
              <a:buFont typeface="Arial" pitchFamily="34" charset="0"/>
              <a:buChar char="•"/>
            </a:pPr>
            <a:r>
              <a:rPr lang="en-US" dirty="0" smtClean="0"/>
              <a:t>Lack of </a:t>
            </a:r>
            <a:r>
              <a:rPr lang="en-US" dirty="0" smtClean="0">
                <a:solidFill>
                  <a:srgbClr val="0726C3"/>
                </a:solidFill>
              </a:rPr>
              <a:t>standards</a:t>
            </a:r>
          </a:p>
          <a:p>
            <a:pPr marL="268288" lvl="1" indent="-268288">
              <a:buFont typeface="Arial" pitchFamily="34" charset="0"/>
              <a:buChar char="•"/>
            </a:pPr>
            <a:r>
              <a:rPr lang="en-US" dirty="0" smtClean="0"/>
              <a:t>Inherent </a:t>
            </a:r>
            <a:r>
              <a:rPr lang="en-US" dirty="0">
                <a:solidFill>
                  <a:srgbClr val="0726C3"/>
                </a:solidFill>
              </a:rPr>
              <a:t>complexity</a:t>
            </a:r>
            <a:r>
              <a:rPr lang="en-US" dirty="0"/>
              <a:t>, distributed processing, lots of sensors, </a:t>
            </a:r>
            <a:r>
              <a:rPr lang="en-US" dirty="0" smtClean="0"/>
              <a:t>real-time</a:t>
            </a:r>
          </a:p>
          <a:p>
            <a:pPr marL="268288" lvl="1" indent="-268288">
              <a:buFont typeface="Arial" pitchFamily="34" charset="0"/>
              <a:buChar char="•"/>
            </a:pPr>
            <a:r>
              <a:rPr lang="en-US" dirty="0" smtClean="0"/>
              <a:t>Fluctuation </a:t>
            </a:r>
            <a:r>
              <a:rPr lang="en-US" dirty="0"/>
              <a:t>in </a:t>
            </a:r>
            <a:r>
              <a:rPr lang="en-US" dirty="0">
                <a:solidFill>
                  <a:srgbClr val="0726C3"/>
                </a:solidFill>
              </a:rPr>
              <a:t>hardware</a:t>
            </a:r>
            <a:r>
              <a:rPr lang="en-US" dirty="0" smtClean="0"/>
              <a:t> and </a:t>
            </a:r>
            <a:r>
              <a:rPr lang="en-US" dirty="0">
                <a:solidFill>
                  <a:srgbClr val="0726C3"/>
                </a:solidFill>
              </a:rPr>
              <a:t>algorithms</a:t>
            </a:r>
            <a:r>
              <a:rPr lang="en-US" dirty="0"/>
              <a:t>, lots of open</a:t>
            </a:r>
            <a:r>
              <a:rPr lang="en-US" dirty="0">
                <a:solidFill>
                  <a:srgbClr val="FF0000"/>
                </a:solidFill>
              </a:rPr>
              <a:t> </a:t>
            </a:r>
            <a:r>
              <a:rPr lang="en-US" dirty="0"/>
              <a:t>questions</a:t>
            </a:r>
          </a:p>
          <a:p>
            <a:pPr lvl="1">
              <a:buFont typeface="Arial" pitchFamily="34" charset="0"/>
              <a:buChar char="•"/>
            </a:pPr>
            <a:endParaRPr lang="en-US" dirty="0" smtClean="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0193" y="5229200"/>
            <a:ext cx="91730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5229200"/>
            <a:ext cx="8975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6660" y="5229200"/>
            <a:ext cx="67805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13871" y="5229200"/>
            <a:ext cx="8231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C:\Users\pasa\Documents\Projects\Robotcub\platform\Pictures\DSC_3994.jp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4036136" y="5229200"/>
            <a:ext cx="858026" cy="1080000"/>
          </a:xfrm>
          <a:prstGeom prst="rect">
            <a:avLst/>
          </a:prstGeom>
          <a:ln>
            <a:noFill/>
          </a:ln>
          <a:effectLst/>
        </p:spPr>
      </p:pic>
      <p:pic>
        <p:nvPicPr>
          <p:cNvPr id="9"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93323" y="5229200"/>
            <a:ext cx="782209"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C:\Documents and Settings\ascia\My Documents\Roboskin\Photo\P1000699.JPG"/>
          <p:cNvPicPr/>
          <p:nvPr/>
        </p:nvPicPr>
        <p:blipFill>
          <a:blip r:embed="rId8" cstate="screen">
            <a:extLst>
              <a:ext uri="{28A0092B-C50C-407E-A947-70E740481C1C}">
                <a14:useLocalDpi xmlns:a14="http://schemas.microsoft.com/office/drawing/2010/main"/>
              </a:ext>
            </a:extLst>
          </a:blip>
          <a:stretch>
            <a:fillRect/>
          </a:stretch>
        </p:blipFill>
        <p:spPr bwMode="auto">
          <a:xfrm>
            <a:off x="5874693" y="5229200"/>
            <a:ext cx="1340830" cy="1080000"/>
          </a:xfrm>
          <a:prstGeom prst="rect">
            <a:avLst/>
          </a:prstGeom>
          <a:ln>
            <a:noFill/>
          </a:ln>
          <a:effectLst/>
        </p:spPr>
      </p:pic>
      <p:pic>
        <p:nvPicPr>
          <p:cNvPr id="11" name="Picture 2" descr="C:\nat\work-media\pictures\icub\2012-04-Newskin\DSC_001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14685" y="5229200"/>
            <a:ext cx="1626454" cy="1080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itel 1"/>
          <p:cNvSpPr>
            <a:spLocks noGrp="1"/>
          </p:cNvSpPr>
          <p:nvPr>
            <p:ph type="title"/>
          </p:nvPr>
        </p:nvSpPr>
        <p:spPr>
          <a:xfrm>
            <a:off x="0" y="116632"/>
            <a:ext cx="9144000" cy="944562"/>
          </a:xfrm>
        </p:spPr>
        <p:txBody>
          <a:bodyPr>
            <a:normAutofit/>
          </a:bodyPr>
          <a:lstStyle/>
          <a:p>
            <a:r>
              <a:rPr lang="de-DE" dirty="0" smtClean="0"/>
              <a:t>Key </a:t>
            </a:r>
            <a:r>
              <a:rPr lang="de-DE" dirty="0" err="1" smtClean="0"/>
              <a:t>issues</a:t>
            </a:r>
            <a:endParaRPr lang="de-DE" dirty="0"/>
          </a:p>
        </p:txBody>
      </p:sp>
    </p:spTree>
    <p:extLst>
      <p:ext uri="{BB962C8B-B14F-4D97-AF65-F5344CB8AC3E}">
        <p14:creationId xmlns:p14="http://schemas.microsoft.com/office/powerpoint/2010/main" val="41646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it-IT" dirty="0"/>
          </a:p>
        </p:txBody>
      </p:sp>
      <p:sp>
        <p:nvSpPr>
          <p:cNvPr id="3" name="Content Placeholder 2"/>
          <p:cNvSpPr>
            <a:spLocks noGrp="1"/>
          </p:cNvSpPr>
          <p:nvPr>
            <p:ph idx="1"/>
          </p:nvPr>
        </p:nvSpPr>
        <p:spPr>
          <a:xfrm>
            <a:off x="457200" y="1265612"/>
            <a:ext cx="8229600" cy="4678363"/>
          </a:xfrm>
        </p:spPr>
        <p:txBody>
          <a:bodyPr>
            <a:normAutofit lnSpcReduction="10000"/>
          </a:bodyPr>
          <a:lstStyle/>
          <a:p>
            <a:r>
              <a:rPr lang="en-US" dirty="0" smtClean="0"/>
              <a:t>Major </a:t>
            </a:r>
            <a:r>
              <a:rPr lang="en-US" dirty="0"/>
              <a:t>cost in software </a:t>
            </a:r>
            <a:r>
              <a:rPr lang="en-US" dirty="0" smtClean="0"/>
              <a:t>development is </a:t>
            </a:r>
            <a:r>
              <a:rPr lang="en-US" dirty="0"/>
              <a:t>debugging, recycling </a:t>
            </a:r>
            <a:r>
              <a:rPr lang="en-US" dirty="0" smtClean="0"/>
              <a:t>code </a:t>
            </a:r>
            <a:r>
              <a:rPr lang="en-US" dirty="0"/>
              <a:t>is </a:t>
            </a:r>
            <a:r>
              <a:rPr lang="en-US" dirty="0" smtClean="0"/>
              <a:t>key</a:t>
            </a:r>
          </a:p>
          <a:p>
            <a:r>
              <a:rPr lang="en-US" dirty="0" smtClean="0"/>
              <a:t>Divide </a:t>
            </a:r>
            <a:r>
              <a:rPr lang="en-US" dirty="0"/>
              <a:t>and </a:t>
            </a:r>
            <a:r>
              <a:rPr lang="en-US" dirty="0" smtClean="0"/>
              <a:t>conquer </a:t>
            </a:r>
          </a:p>
          <a:p>
            <a:r>
              <a:rPr lang="en-US" dirty="0" smtClean="0"/>
              <a:t>Modularity</a:t>
            </a:r>
          </a:p>
          <a:p>
            <a:r>
              <a:rPr lang="en-US" dirty="0" smtClean="0"/>
              <a:t>Factor out platform specificities</a:t>
            </a:r>
          </a:p>
          <a:p>
            <a:pPr lvl="1"/>
            <a:r>
              <a:rPr lang="en-US" sz="2400" dirty="0" smtClean="0"/>
              <a:t>Hardware Abstraction Layer</a:t>
            </a:r>
            <a:endParaRPr lang="en-US" sz="2400" dirty="0"/>
          </a:p>
          <a:p>
            <a:pPr lvl="1"/>
            <a:r>
              <a:rPr lang="en-US" sz="2400" dirty="0" smtClean="0"/>
              <a:t>Communication Abstraction</a:t>
            </a:r>
            <a:endParaRPr lang="en-US" sz="2400" dirty="0"/>
          </a:p>
          <a:p>
            <a:pPr lvl="1"/>
            <a:r>
              <a:rPr lang="en-US" sz="2400" dirty="0"/>
              <a:t>Operating system</a:t>
            </a:r>
          </a:p>
          <a:p>
            <a:pPr lvl="1"/>
            <a:r>
              <a:rPr lang="en-US" sz="2400" dirty="0"/>
              <a:t>Parameters</a:t>
            </a:r>
          </a:p>
          <a:p>
            <a:pPr lvl="1"/>
            <a:r>
              <a:rPr lang="en-US" sz="2400" dirty="0"/>
              <a:t>Computing infrastructure</a:t>
            </a:r>
            <a:endParaRPr lang="it-IT" sz="2400" dirty="0"/>
          </a:p>
        </p:txBody>
      </p:sp>
    </p:spTree>
    <p:extLst>
      <p:ext uri="{BB962C8B-B14F-4D97-AF65-F5344CB8AC3E}">
        <p14:creationId xmlns:p14="http://schemas.microsoft.com/office/powerpoint/2010/main" val="7817864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side Pages">
  <a:themeElements>
    <a:clrScheme name="Custom 1">
      <a:dk1>
        <a:srgbClr val="FFFFFF"/>
      </a:dk1>
      <a:lt1>
        <a:srgbClr val="616365"/>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iss Pro">
      <a:majorFont>
        <a:latin typeface="Bliss Pro"/>
        <a:ea typeface=""/>
        <a:cs typeface=""/>
      </a:majorFont>
      <a:minorFont>
        <a:latin typeface="Bliss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IIT.thmx</Template>
  <TotalTime>4224</TotalTime>
  <Words>2325</Words>
  <Application>Microsoft Macintosh PowerPoint</Application>
  <PresentationFormat>On-screen Show (4:3)</PresentationFormat>
  <Paragraphs>607</Paragraphs>
  <Slides>59</Slides>
  <Notes>3</Notes>
  <HiddenSlides>0</HiddenSlides>
  <MMClips>5</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Title Page</vt:lpstr>
      <vt:lpstr>Inside Pages</vt:lpstr>
      <vt:lpstr>PowerPoint Presentation</vt:lpstr>
      <vt:lpstr>Program</vt:lpstr>
      <vt:lpstr>References</vt:lpstr>
      <vt:lpstr>Motivations</vt:lpstr>
      <vt:lpstr>Complex behaviors</vt:lpstr>
      <vt:lpstr>Integration of software components</vt:lpstr>
      <vt:lpstr>Complex behaviors</vt:lpstr>
      <vt:lpstr>Key issues</vt:lpstr>
      <vt:lpstr>Software architecture</vt:lpstr>
      <vt:lpstr>Separation of concerns (5C)</vt:lpstr>
      <vt:lpstr>PowerPoint Presentation</vt:lpstr>
      <vt:lpstr>PowerPoint Presentation</vt:lpstr>
      <vt:lpstr>PowerPoint Presentation</vt:lpstr>
      <vt:lpstr>Components:  some examples from the iCub repository</vt:lpstr>
      <vt:lpstr>Component driven development</vt:lpstr>
      <vt:lpstr>Communication paradigm</vt:lpstr>
      <vt:lpstr>Publish/Subscribe</vt:lpstr>
      <vt:lpstr>YARP approach</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YARP: main features</vt:lpstr>
      <vt:lpstr>Interfaces</vt:lpstr>
      <vt:lpstr>Interfaces</vt:lpstr>
      <vt:lpstr>Interfaces</vt:lpstr>
      <vt:lpstr>YARP plugins</vt:lpstr>
      <vt:lpstr>Examples</vt:lpstr>
      <vt:lpstr>Examples</vt:lpstr>
      <vt:lpstr>Examples</vt:lpstr>
      <vt:lpstr>Success story</vt:lpstr>
      <vt:lpstr>Simulators &amp; robots</vt:lpstr>
      <vt:lpstr>Managing complexity</vt:lpstr>
      <vt:lpstr>Execution and monitoring: YARP manager</vt:lpstr>
      <vt:lpstr>Tools for rapid development</vt:lpstr>
      <vt:lpstr>Coordinating modules</vt:lpstr>
      <vt:lpstr>Arbitration and coordination</vt:lpstr>
      <vt:lpstr>PowerPoint Presentation</vt:lpstr>
      <vt:lpstr>Our solution: Port Monitor</vt:lpstr>
      <vt:lpstr>Our solution: Port Monitor</vt:lpstr>
      <vt:lpstr>PowerPoint Presentation</vt:lpstr>
      <vt:lpstr>Improving determinism</vt:lpstr>
      <vt:lpstr>Threads and scheduling, quick overview</vt:lpstr>
      <vt:lpstr>Which RT solution</vt:lpstr>
      <vt:lpstr>The latency of a Linux thread with the highest priority (period 1ms)</vt:lpstr>
      <vt:lpstr>The latency of a Linux thread with preemption patch 
(period: 1ms, PC104 / 1Ghz ) </vt:lpstr>
      <vt:lpstr>The latency of a Linux thread with Xenomai patch 
(period: 1ms, PC104 / 1Ghz ) </vt:lpstr>
      <vt:lpstr>PowerPoint Presentation</vt:lpstr>
      <vt:lpstr>System under heavy load</vt:lpstr>
      <vt:lpstr>After adjusting thread priorities</vt:lpstr>
      <vt:lpstr>PowerPoint Presentation</vt:lpstr>
      <vt:lpstr>PowerPoint Presentation</vt:lpstr>
      <vt:lpstr>PowerPoint Presentation</vt:lpstr>
      <vt:lpstr>References</vt:lpstr>
    </vt:vector>
  </TitlesOfParts>
  <Company>IIT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Lorenzo Natale</dc:creator>
  <cp:lastModifiedBy>Francesco Nori</cp:lastModifiedBy>
  <cp:revision>614</cp:revision>
  <dcterms:created xsi:type="dcterms:W3CDTF">2008-10-22T13:24:50Z</dcterms:created>
  <dcterms:modified xsi:type="dcterms:W3CDTF">2015-10-23T01:01:12Z</dcterms:modified>
</cp:coreProperties>
</file>